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331" r:id="rId6"/>
    <p:sldId id="332" r:id="rId7"/>
    <p:sldId id="333" r:id="rId8"/>
    <p:sldId id="334" r:id="rId9"/>
    <p:sldId id="335"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6" r:id="rId45"/>
    <p:sldId id="337" r:id="rId46"/>
    <p:sldId id="338" r:id="rId47"/>
    <p:sldId id="307" r:id="rId48"/>
    <p:sldId id="33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6B270-5D1A-49AD-A5D8-241FA1D319F6}" v="1" dt="2025-10-05T19:40:10.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0580C383-85A3-425E-A44E-5E7306FF943E}" type="pres">
      <dgm:prSet presAssocID="{08F627ED-A304-4697-8C44-18E45D3D2B1A}" presName="Name0" presStyleCnt="0">
        <dgm:presLayoutVars>
          <dgm:chMax/>
          <dgm:chPref/>
          <dgm:animLvl val="lvl"/>
        </dgm:presLayoutVars>
      </dgm:prSet>
      <dgm:spPr/>
    </dgm:pt>
  </dgm:ptLst>
  <dgm:cxnLst>
    <dgm:cxn modelId="{C5D8602B-517E-43E4-BD3A-FC1FECDD1246}" type="presOf" srcId="{08F627ED-A304-4697-8C44-18E45D3D2B1A}" destId="{0580C383-85A3-425E-A44E-5E7306FF943E}" srcOrd="0"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10/5/2025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10/5/2025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GB"/>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10/5/2025</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10/5/2025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GB"/>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10/5/2025</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background of node and mesh">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0" y="-839"/>
            <a:ext cx="1219200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Diploma in python programming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77500" lnSpcReduction="20000"/>
          </a:bodyPr>
          <a:lstStyle/>
          <a:p>
            <a:pPr>
              <a:spcAft>
                <a:spcPts val="600"/>
              </a:spcAft>
            </a:pPr>
            <a:r>
              <a:rPr lang="en-US" dirty="0">
                <a:solidFill>
                  <a:schemeClr val="tx1"/>
                </a:solidFill>
              </a:rPr>
              <a:t>ADITH KUTTAPPAN </a:t>
            </a:r>
          </a:p>
          <a:p>
            <a:pPr>
              <a:spcAft>
                <a:spcPts val="600"/>
              </a:spcAft>
            </a:pPr>
            <a:r>
              <a:rPr lang="en-US" dirty="0">
                <a:solidFill>
                  <a:schemeClr val="tx1"/>
                </a:solidFill>
              </a:rPr>
              <a:t>4250</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96188-99E3-A8BB-926E-4A9F7051EBC1}"/>
              </a:ext>
            </a:extLst>
          </p:cNvPr>
          <p:cNvSpPr>
            <a:spLocks noGrp="1"/>
          </p:cNvSpPr>
          <p:nvPr>
            <p:ph type="title"/>
          </p:nvPr>
        </p:nvSpPr>
        <p:spPr>
          <a:xfrm>
            <a:off x="1066800" y="2153265"/>
            <a:ext cx="10058400" cy="2802193"/>
          </a:xfrm>
        </p:spPr>
        <p:txBody>
          <a:bodyPr>
            <a:normAutofit/>
          </a:bodyPr>
          <a:lstStyle/>
          <a:p>
            <a:r>
              <a:rPr lang="en-US" dirty="0"/>
              <a:t>The software used in this course to write the Python code is Visual Studio + Python Tools for Visual Studio</a:t>
            </a:r>
            <a:endParaRPr lang="en-IN" dirty="0"/>
          </a:p>
        </p:txBody>
      </p:sp>
    </p:spTree>
    <p:extLst>
      <p:ext uri="{BB962C8B-B14F-4D97-AF65-F5344CB8AC3E}">
        <p14:creationId xmlns:p14="http://schemas.microsoft.com/office/powerpoint/2010/main" val="246666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65EBF-5C81-5439-5648-0F9AA5DA84C7}"/>
              </a:ext>
            </a:extLst>
          </p:cNvPr>
          <p:cNvSpPr>
            <a:spLocks noGrp="1"/>
          </p:cNvSpPr>
          <p:nvPr>
            <p:ph type="title"/>
          </p:nvPr>
        </p:nvSpPr>
        <p:spPr>
          <a:xfrm>
            <a:off x="1066800" y="1681317"/>
            <a:ext cx="10058400" cy="2821858"/>
          </a:xfrm>
        </p:spPr>
        <p:txBody>
          <a:bodyPr>
            <a:normAutofit fontScale="90000"/>
          </a:bodyPr>
          <a:lstStyle/>
          <a:p>
            <a:r>
              <a:rPr lang="en-US" dirty="0"/>
              <a:t>There are actually a lot of different flavors of Python : </a:t>
            </a:r>
            <a:r>
              <a:rPr lang="en-US" dirty="0" err="1"/>
              <a:t>IronPython</a:t>
            </a:r>
            <a:r>
              <a:rPr lang="en-US" dirty="0"/>
              <a:t>, </a:t>
            </a:r>
            <a:r>
              <a:rPr lang="en-US" dirty="0" err="1"/>
              <a:t>Ipython</a:t>
            </a:r>
            <a:r>
              <a:rPr lang="en-US" dirty="0"/>
              <a:t>, </a:t>
            </a:r>
            <a:r>
              <a:rPr lang="en-US" dirty="0" err="1"/>
              <a:t>Cpython</a:t>
            </a:r>
            <a:r>
              <a:rPr lang="en-US" dirty="0"/>
              <a:t>, </a:t>
            </a:r>
            <a:r>
              <a:rPr lang="en-US" dirty="0" err="1"/>
              <a:t>PyPy</a:t>
            </a:r>
            <a:r>
              <a:rPr lang="en-US" dirty="0"/>
              <a:t>, </a:t>
            </a:r>
            <a:r>
              <a:rPr lang="en-US" dirty="0" err="1"/>
              <a:t>Jython</a:t>
            </a:r>
            <a:r>
              <a:rPr lang="en-US" dirty="0"/>
              <a:t>, Canopy, Anaconda </a:t>
            </a:r>
            <a:r>
              <a:rPr lang="en-US" dirty="0" err="1"/>
              <a:t>etc</a:t>
            </a:r>
            <a:r>
              <a:rPr lang="en-US" dirty="0"/>
              <a:t>…</a:t>
            </a:r>
            <a:br>
              <a:rPr lang="en-US" dirty="0"/>
            </a:br>
            <a:r>
              <a:rPr lang="en-US" dirty="0"/>
              <a:t>Here </a:t>
            </a:r>
            <a:r>
              <a:rPr lang="en-US" dirty="0" err="1"/>
              <a:t>Cpython</a:t>
            </a:r>
            <a:r>
              <a:rPr lang="en-US" dirty="0"/>
              <a:t> interpreter with Python 3.4 is used.</a:t>
            </a:r>
            <a:endParaRPr lang="en-IN" dirty="0"/>
          </a:p>
        </p:txBody>
      </p:sp>
    </p:spTree>
    <p:extLst>
      <p:ext uri="{BB962C8B-B14F-4D97-AF65-F5344CB8AC3E}">
        <p14:creationId xmlns:p14="http://schemas.microsoft.com/office/powerpoint/2010/main" val="363968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1FE87-C58A-D3D7-FDF9-85133F2DF1C0}"/>
              </a:ext>
            </a:extLst>
          </p:cNvPr>
          <p:cNvSpPr>
            <a:spLocks noGrp="1"/>
          </p:cNvSpPr>
          <p:nvPr>
            <p:ph type="title"/>
          </p:nvPr>
        </p:nvSpPr>
        <p:spPr/>
        <p:txBody>
          <a:bodyPr/>
          <a:lstStyle/>
          <a:p>
            <a:r>
              <a:rPr lang="en-US" dirty="0"/>
              <a:t>In Python we use # to indicate comments</a:t>
            </a:r>
            <a:endParaRPr lang="en-IN" dirty="0"/>
          </a:p>
        </p:txBody>
      </p:sp>
      <p:pic>
        <p:nvPicPr>
          <p:cNvPr id="6" name="Content Placeholder 5">
            <a:extLst>
              <a:ext uri="{FF2B5EF4-FFF2-40B4-BE49-F238E27FC236}">
                <a16:creationId xmlns:a16="http://schemas.microsoft.com/office/drawing/2014/main" id="{6AD79036-6F39-658B-1F0B-1BDA98FBE19C}"/>
              </a:ext>
            </a:extLst>
          </p:cNvPr>
          <p:cNvPicPr>
            <a:picLocks noGrp="1" noChangeAspect="1"/>
          </p:cNvPicPr>
          <p:nvPr>
            <p:ph idx="1"/>
          </p:nvPr>
        </p:nvPicPr>
        <p:blipFill>
          <a:blip r:embed="rId2"/>
          <a:srcRect/>
          <a:stretch/>
        </p:blipFill>
        <p:spPr>
          <a:xfrm>
            <a:off x="2674056" y="2103438"/>
            <a:ext cx="6843888" cy="3849687"/>
          </a:xfrm>
        </p:spPr>
      </p:pic>
    </p:spTree>
    <p:extLst>
      <p:ext uri="{BB962C8B-B14F-4D97-AF65-F5344CB8AC3E}">
        <p14:creationId xmlns:p14="http://schemas.microsoft.com/office/powerpoint/2010/main" val="4121868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C3F72E6-F37C-ECAC-75DA-672B852485F9}"/>
              </a:ext>
            </a:extLst>
          </p:cNvPr>
          <p:cNvSpPr>
            <a:spLocks noGrp="1"/>
          </p:cNvSpPr>
          <p:nvPr>
            <p:ph idx="1"/>
          </p:nvPr>
        </p:nvSpPr>
        <p:spPr>
          <a:xfrm>
            <a:off x="1066800" y="1022555"/>
            <a:ext cx="10058400" cy="4930189"/>
          </a:xfrm>
        </p:spPr>
        <p:txBody>
          <a:bodyPr/>
          <a:lstStyle/>
          <a:p>
            <a:r>
              <a:rPr lang="en-US" dirty="0"/>
              <a:t>The Basic principle of programming is that it is problem solving.</a:t>
            </a:r>
          </a:p>
          <a:p>
            <a:r>
              <a:rPr lang="en-US" dirty="0"/>
              <a:t>Python is one of the easier programming languages to learn , and many of its  tools are free to download and use</a:t>
            </a:r>
          </a:p>
          <a:p>
            <a:r>
              <a:rPr lang="en-US" dirty="0"/>
              <a:t>Once you learn how to code in one programming language it will be easier to learn other programming languages, as the principles are the same.</a:t>
            </a:r>
          </a:p>
          <a:p>
            <a:r>
              <a:rPr lang="en-US" dirty="0"/>
              <a:t>There are a lot of different variations of Python, </a:t>
            </a:r>
            <a:r>
              <a:rPr lang="en-US" dirty="0" err="1"/>
              <a:t>IronPython</a:t>
            </a:r>
            <a:r>
              <a:rPr lang="en-US" dirty="0"/>
              <a:t>, </a:t>
            </a:r>
            <a:r>
              <a:rPr lang="en-US" dirty="0" err="1"/>
              <a:t>Ipython,Cpython</a:t>
            </a:r>
            <a:r>
              <a:rPr lang="en-US" dirty="0"/>
              <a:t> to name a few. Most  of Python’s variations only have some syntax differences but not too many.</a:t>
            </a:r>
          </a:p>
          <a:p>
            <a:r>
              <a:rPr lang="en-US" dirty="0"/>
              <a:t>Comments are very useful in your code to help you or someone else understand: what your program does, what a particular line or section of code does, why you chose to do something a particular way, anything that might be helpful to know if you or someone else looking at the code later and trying to understand it.</a:t>
            </a:r>
          </a:p>
          <a:p>
            <a:r>
              <a:rPr lang="en-US" dirty="0"/>
              <a:t>The #is the symbol to indicate using comments in python.</a:t>
            </a:r>
            <a:endParaRPr lang="en-IN" dirty="0"/>
          </a:p>
        </p:txBody>
      </p:sp>
    </p:spTree>
    <p:extLst>
      <p:ext uri="{BB962C8B-B14F-4D97-AF65-F5344CB8AC3E}">
        <p14:creationId xmlns:p14="http://schemas.microsoft.com/office/powerpoint/2010/main" val="1033457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5D7064-9876-5DE1-B669-09CBFB3B2402}"/>
              </a:ext>
            </a:extLst>
          </p:cNvPr>
          <p:cNvSpPr>
            <a:spLocks noGrp="1"/>
          </p:cNvSpPr>
          <p:nvPr>
            <p:ph sz="half" idx="1"/>
          </p:nvPr>
        </p:nvSpPr>
        <p:spPr>
          <a:xfrm>
            <a:off x="1066800" y="1012723"/>
            <a:ext cx="5147187" cy="5043948"/>
          </a:xfrm>
        </p:spPr>
        <p:txBody>
          <a:bodyPr>
            <a:normAutofit fontScale="85000" lnSpcReduction="20000"/>
          </a:bodyPr>
          <a:lstStyle/>
          <a:p>
            <a:r>
              <a:rPr lang="en-US" dirty="0"/>
              <a:t>One of the simplest but most important thing you need that ability to do in programming is display text.</a:t>
            </a:r>
          </a:p>
          <a:p>
            <a:r>
              <a:rPr lang="en-US" dirty="0"/>
              <a:t>For displaying text in Python you use the print() statement.</a:t>
            </a:r>
          </a:p>
          <a:p>
            <a:r>
              <a:rPr lang="en-US" dirty="0"/>
              <a:t>Your text inside prints brackets must be enclosed with quotes, Python accepts both single and double quotes.</a:t>
            </a:r>
          </a:p>
          <a:p>
            <a:r>
              <a:rPr lang="en-US" dirty="0"/>
              <a:t>For printing on multiple lines you could use multiple print statements or you can use \n which declares a new line for the text that follows it.</a:t>
            </a:r>
          </a:p>
          <a:p>
            <a:r>
              <a:rPr lang="en-US" dirty="0"/>
              <a:t>You can use tripe quotes for the text to display , as you have typed it into the editor this is not a recommended method as most other programming languages don’t support it.</a:t>
            </a:r>
          </a:p>
          <a:p>
            <a:r>
              <a:rPr lang="en-US" dirty="0"/>
              <a:t>You will make mistakes when programming all programmers make mistakes from trying mistakes to logic mistakes, it is not something to stress over.</a:t>
            </a:r>
          </a:p>
          <a:p>
            <a:r>
              <a:rPr lang="en-US" dirty="0"/>
              <a:t>Recommend solutions to fixing mistakes you can’t find or having trouble with: Walk away and come back to it, have another coder look at it, step though your code with your debugger.</a:t>
            </a:r>
          </a:p>
          <a:p>
            <a:endParaRPr lang="en-US" dirty="0"/>
          </a:p>
          <a:p>
            <a:endParaRPr lang="en-US" dirty="0"/>
          </a:p>
          <a:p>
            <a:endParaRPr lang="en-US" dirty="0"/>
          </a:p>
        </p:txBody>
      </p:sp>
      <p:pic>
        <p:nvPicPr>
          <p:cNvPr id="9" name="Content Placeholder 8">
            <a:extLst>
              <a:ext uri="{FF2B5EF4-FFF2-40B4-BE49-F238E27FC236}">
                <a16:creationId xmlns:a16="http://schemas.microsoft.com/office/drawing/2014/main" id="{4A1FE5A7-E73A-C055-CBD3-631DB3FFCEF0}"/>
              </a:ext>
            </a:extLst>
          </p:cNvPr>
          <p:cNvPicPr>
            <a:picLocks noGrp="1" noChangeAspect="1"/>
          </p:cNvPicPr>
          <p:nvPr>
            <p:ph sz="half" idx="2"/>
          </p:nvPr>
        </p:nvPicPr>
        <p:blipFill>
          <a:blip r:embed="rId2"/>
          <a:srcRect/>
          <a:stretch/>
        </p:blipFill>
        <p:spPr>
          <a:xfrm>
            <a:off x="8928581" y="642594"/>
            <a:ext cx="2536061" cy="1696090"/>
          </a:xfrm>
        </p:spPr>
      </p:pic>
      <p:pic>
        <p:nvPicPr>
          <p:cNvPr id="11" name="Picture 10">
            <a:extLst>
              <a:ext uri="{FF2B5EF4-FFF2-40B4-BE49-F238E27FC236}">
                <a16:creationId xmlns:a16="http://schemas.microsoft.com/office/drawing/2014/main" id="{083D26AD-8903-05BE-C9A8-BA8B4ABB6BD4}"/>
              </a:ext>
            </a:extLst>
          </p:cNvPr>
          <p:cNvPicPr>
            <a:picLocks noChangeAspect="1"/>
          </p:cNvPicPr>
          <p:nvPr/>
        </p:nvPicPr>
        <p:blipFill>
          <a:blip r:embed="rId3"/>
          <a:stretch>
            <a:fillRect/>
          </a:stretch>
        </p:blipFill>
        <p:spPr>
          <a:xfrm>
            <a:off x="6964785" y="2521951"/>
            <a:ext cx="2189047" cy="1854609"/>
          </a:xfrm>
          <a:prstGeom prst="rect">
            <a:avLst/>
          </a:prstGeom>
        </p:spPr>
      </p:pic>
      <p:pic>
        <p:nvPicPr>
          <p:cNvPr id="13" name="Picture 12">
            <a:extLst>
              <a:ext uri="{FF2B5EF4-FFF2-40B4-BE49-F238E27FC236}">
                <a16:creationId xmlns:a16="http://schemas.microsoft.com/office/drawing/2014/main" id="{BD2900B9-91D9-FFBC-51BA-49B6060A7A83}"/>
              </a:ext>
            </a:extLst>
          </p:cNvPr>
          <p:cNvPicPr>
            <a:picLocks noChangeAspect="1"/>
          </p:cNvPicPr>
          <p:nvPr/>
        </p:nvPicPr>
        <p:blipFill>
          <a:blip r:embed="rId4"/>
          <a:stretch>
            <a:fillRect/>
          </a:stretch>
        </p:blipFill>
        <p:spPr>
          <a:xfrm>
            <a:off x="8928581" y="4519317"/>
            <a:ext cx="2330245" cy="1915979"/>
          </a:xfrm>
          <a:prstGeom prst="rect">
            <a:avLst/>
          </a:prstGeom>
        </p:spPr>
      </p:pic>
    </p:spTree>
    <p:extLst>
      <p:ext uri="{BB962C8B-B14F-4D97-AF65-F5344CB8AC3E}">
        <p14:creationId xmlns:p14="http://schemas.microsoft.com/office/powerpoint/2010/main" val="417940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54835D36-1A9E-5EDC-7945-F8E236CE7710}"/>
              </a:ext>
            </a:extLst>
          </p:cNvPr>
          <p:cNvSpPr>
            <a:spLocks noGrp="1"/>
          </p:cNvSpPr>
          <p:nvPr>
            <p:ph type="body" idx="1"/>
          </p:nvPr>
        </p:nvSpPr>
        <p:spPr>
          <a:xfrm>
            <a:off x="1069848" y="901703"/>
            <a:ext cx="4663440" cy="1153239"/>
          </a:xfrm>
        </p:spPr>
        <p:txBody>
          <a:bodyPr>
            <a:noAutofit/>
          </a:bodyPr>
          <a:lstStyle/>
          <a:p>
            <a:r>
              <a:rPr lang="en-US" sz="3600" b="0" u="sng" dirty="0"/>
              <a:t>Input.</a:t>
            </a:r>
            <a:endParaRPr lang="en-IN" sz="3600" b="0" u="sng" dirty="0"/>
          </a:p>
        </p:txBody>
      </p:sp>
      <p:sp>
        <p:nvSpPr>
          <p:cNvPr id="3" name="Content Placeholder 2">
            <a:extLst>
              <a:ext uri="{FF2B5EF4-FFF2-40B4-BE49-F238E27FC236}">
                <a16:creationId xmlns:a16="http://schemas.microsoft.com/office/drawing/2014/main" id="{9FF4524A-11D6-4339-EC93-059A22B17D61}"/>
              </a:ext>
            </a:extLst>
          </p:cNvPr>
          <p:cNvSpPr>
            <a:spLocks noGrp="1"/>
          </p:cNvSpPr>
          <p:nvPr>
            <p:ph sz="half" idx="2"/>
          </p:nvPr>
        </p:nvSpPr>
        <p:spPr>
          <a:xfrm>
            <a:off x="1069848" y="2123768"/>
            <a:ext cx="4663440" cy="3832529"/>
          </a:xfrm>
        </p:spPr>
        <p:txBody>
          <a:bodyPr/>
          <a:lstStyle/>
          <a:p>
            <a:r>
              <a:rPr lang="en-US" dirty="0"/>
              <a:t>For getting input from the user inn Python you use the input command .</a:t>
            </a:r>
          </a:p>
          <a:p>
            <a:r>
              <a:rPr lang="en-US" dirty="0"/>
              <a:t>Input is broken into two parts:</a:t>
            </a:r>
          </a:p>
          <a:p>
            <a:pPr marL="0" indent="0">
              <a:buNone/>
            </a:pPr>
            <a:r>
              <a:rPr lang="en-US" dirty="0"/>
              <a:t>-A message you specify to display to the user .</a:t>
            </a:r>
          </a:p>
          <a:p>
            <a:pPr marL="0" indent="0">
              <a:buNone/>
            </a:pPr>
            <a:r>
              <a:rPr lang="en-US" dirty="0"/>
              <a:t>-User input .</a:t>
            </a:r>
          </a:p>
          <a:p>
            <a:r>
              <a:rPr lang="en-US" dirty="0"/>
              <a:t>You will use a variable to record the value entered by the user.</a:t>
            </a:r>
            <a:endParaRPr lang="en-IN" dirty="0"/>
          </a:p>
        </p:txBody>
      </p:sp>
      <p:pic>
        <p:nvPicPr>
          <p:cNvPr id="10" name="Content Placeholder 9">
            <a:extLst>
              <a:ext uri="{FF2B5EF4-FFF2-40B4-BE49-F238E27FC236}">
                <a16:creationId xmlns:a16="http://schemas.microsoft.com/office/drawing/2014/main" id="{E112B0E6-5D13-5895-7A3F-9ECF9D18CEA8}"/>
              </a:ext>
            </a:extLst>
          </p:cNvPr>
          <p:cNvPicPr>
            <a:picLocks noGrp="1" noChangeAspect="1"/>
          </p:cNvPicPr>
          <p:nvPr>
            <p:ph sz="quarter" idx="4"/>
          </p:nvPr>
        </p:nvPicPr>
        <p:blipFill>
          <a:blip r:embed="rId2"/>
          <a:stretch>
            <a:fillRect/>
          </a:stretch>
        </p:blipFill>
        <p:spPr>
          <a:xfrm>
            <a:off x="7051588" y="2792413"/>
            <a:ext cx="3476798" cy="3163887"/>
          </a:xfrm>
        </p:spPr>
      </p:pic>
    </p:spTree>
    <p:extLst>
      <p:ext uri="{BB962C8B-B14F-4D97-AF65-F5344CB8AC3E}">
        <p14:creationId xmlns:p14="http://schemas.microsoft.com/office/powerpoint/2010/main" val="1896873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2799C9-3F01-6000-22B8-A6C4293858BF}"/>
              </a:ext>
            </a:extLst>
          </p:cNvPr>
          <p:cNvSpPr>
            <a:spLocks noGrp="1"/>
          </p:cNvSpPr>
          <p:nvPr>
            <p:ph type="title"/>
          </p:nvPr>
        </p:nvSpPr>
        <p:spPr/>
        <p:txBody>
          <a:bodyPr/>
          <a:lstStyle/>
          <a:p>
            <a:r>
              <a:rPr lang="en-US" u="sng" dirty="0"/>
              <a:t>Variables.</a:t>
            </a:r>
            <a:endParaRPr lang="en-IN" u="sng" dirty="0"/>
          </a:p>
        </p:txBody>
      </p:sp>
      <p:sp>
        <p:nvSpPr>
          <p:cNvPr id="6" name="Content Placeholder 5">
            <a:extLst>
              <a:ext uri="{FF2B5EF4-FFF2-40B4-BE49-F238E27FC236}">
                <a16:creationId xmlns:a16="http://schemas.microsoft.com/office/drawing/2014/main" id="{8D54E273-9F42-4250-85F2-0C8FA2E71694}"/>
              </a:ext>
            </a:extLst>
          </p:cNvPr>
          <p:cNvSpPr>
            <a:spLocks noGrp="1"/>
          </p:cNvSpPr>
          <p:nvPr>
            <p:ph idx="1"/>
          </p:nvPr>
        </p:nvSpPr>
        <p:spPr/>
        <p:txBody>
          <a:bodyPr/>
          <a:lstStyle/>
          <a:p>
            <a:pPr marL="0" indent="0">
              <a:buNone/>
            </a:pPr>
            <a:r>
              <a:rPr lang="en-US" dirty="0"/>
              <a:t>A variable is a place holder all object you can store a value or piece of data and come back to it later. Variables are named storage locations or objects that contain data you can access later or as you need to. Variables and strings can be combined with the + symbol , you often need to add punctuations or spaces to display the output properly.. Variables contents can be manipulated with functions, for example you can use the lower function to change a string to all lower case. Functions are a section of a program that performs a specific task .</a:t>
            </a:r>
            <a:endParaRPr lang="en-IN" dirty="0"/>
          </a:p>
        </p:txBody>
      </p:sp>
    </p:spTree>
    <p:extLst>
      <p:ext uri="{BB962C8B-B14F-4D97-AF65-F5344CB8AC3E}">
        <p14:creationId xmlns:p14="http://schemas.microsoft.com/office/powerpoint/2010/main" val="2695211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885D5-398C-E90D-83C9-EBAE0D7D4AD0}"/>
              </a:ext>
            </a:extLst>
          </p:cNvPr>
          <p:cNvSpPr>
            <a:spLocks noGrp="1"/>
          </p:cNvSpPr>
          <p:nvPr>
            <p:ph type="title"/>
          </p:nvPr>
        </p:nvSpPr>
        <p:spPr/>
        <p:txBody>
          <a:bodyPr/>
          <a:lstStyle/>
          <a:p>
            <a:r>
              <a:rPr lang="en-US" u="sng" dirty="0"/>
              <a:t>Naming Variables And Guidelines.</a:t>
            </a:r>
            <a:endParaRPr lang="en-IN" u="sng" dirty="0"/>
          </a:p>
        </p:txBody>
      </p:sp>
      <p:sp>
        <p:nvSpPr>
          <p:cNvPr id="4" name="Content Placeholder 3">
            <a:extLst>
              <a:ext uri="{FF2B5EF4-FFF2-40B4-BE49-F238E27FC236}">
                <a16:creationId xmlns:a16="http://schemas.microsoft.com/office/drawing/2014/main" id="{875CF040-1A06-5829-BD4A-B84A0AEFC7DF}"/>
              </a:ext>
            </a:extLst>
          </p:cNvPr>
          <p:cNvSpPr>
            <a:spLocks noGrp="1"/>
          </p:cNvSpPr>
          <p:nvPr>
            <p:ph sz="half" idx="1"/>
          </p:nvPr>
        </p:nvSpPr>
        <p:spPr>
          <a:xfrm>
            <a:off x="1066799" y="2014194"/>
            <a:ext cx="6061587" cy="3837966"/>
          </a:xfrm>
        </p:spPr>
        <p:txBody>
          <a:bodyPr>
            <a:normAutofit lnSpcReduction="10000"/>
          </a:bodyPr>
          <a:lstStyle/>
          <a:p>
            <a:pPr marL="0" indent="0">
              <a:buNone/>
            </a:pPr>
            <a:r>
              <a:rPr lang="en-US" dirty="0"/>
              <a:t>Variables are named by you, a variable can have their value change later in any stage of the code. When naming your variables there are rules :</a:t>
            </a:r>
          </a:p>
          <a:p>
            <a:pPr>
              <a:buFontTx/>
              <a:buChar char="-"/>
            </a:pPr>
            <a:r>
              <a:rPr lang="en-US" dirty="0"/>
              <a:t>You can’t have spaces</a:t>
            </a:r>
          </a:p>
          <a:p>
            <a:pPr>
              <a:buFontTx/>
              <a:buChar char="-"/>
            </a:pPr>
            <a:r>
              <a:rPr lang="en-US" dirty="0"/>
              <a:t>Variables are case sensitive </a:t>
            </a:r>
          </a:p>
          <a:p>
            <a:pPr>
              <a:buFontTx/>
              <a:buChar char="-"/>
            </a:pPr>
            <a:r>
              <a:rPr lang="en-US" dirty="0"/>
              <a:t>Cannot start with a number</a:t>
            </a:r>
          </a:p>
          <a:p>
            <a:pPr marL="0" indent="0">
              <a:buNone/>
            </a:pPr>
            <a:r>
              <a:rPr lang="en-US" dirty="0"/>
              <a:t>Guidelines for creating variables:</a:t>
            </a:r>
          </a:p>
          <a:p>
            <a:pPr>
              <a:buFontTx/>
              <a:buChar char="-"/>
            </a:pPr>
            <a:r>
              <a:rPr lang="en-US" dirty="0"/>
              <a:t>You should use names that make sense or relevant to what they are being used for, but that are not too long.</a:t>
            </a:r>
          </a:p>
          <a:p>
            <a:pPr>
              <a:buFontTx/>
              <a:buChar char="-"/>
            </a:pPr>
            <a:r>
              <a:rPr lang="en-US" dirty="0"/>
              <a:t>Use a casing scheme, Pascal casing and Camel casing are two common schemes used.</a:t>
            </a:r>
            <a:endParaRPr lang="en-IN" dirty="0"/>
          </a:p>
        </p:txBody>
      </p:sp>
      <p:pic>
        <p:nvPicPr>
          <p:cNvPr id="7" name="Content Placeholder 6">
            <a:extLst>
              <a:ext uri="{FF2B5EF4-FFF2-40B4-BE49-F238E27FC236}">
                <a16:creationId xmlns:a16="http://schemas.microsoft.com/office/drawing/2014/main" id="{EBAD91FC-70CF-1E7D-873F-55D6B4806DBE}"/>
              </a:ext>
            </a:extLst>
          </p:cNvPr>
          <p:cNvPicPr>
            <a:picLocks noGrp="1" noChangeAspect="1"/>
          </p:cNvPicPr>
          <p:nvPr>
            <p:ph sz="half" idx="2"/>
          </p:nvPr>
        </p:nvPicPr>
        <p:blipFill>
          <a:blip r:embed="rId2"/>
          <a:stretch>
            <a:fillRect/>
          </a:stretch>
        </p:blipFill>
        <p:spPr>
          <a:xfrm>
            <a:off x="7576830" y="2103438"/>
            <a:ext cx="3493115" cy="3748087"/>
          </a:xfrm>
        </p:spPr>
      </p:pic>
    </p:spTree>
    <p:extLst>
      <p:ext uri="{BB962C8B-B14F-4D97-AF65-F5344CB8AC3E}">
        <p14:creationId xmlns:p14="http://schemas.microsoft.com/office/powerpoint/2010/main" val="246923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76EBF0-5357-84E6-6E9E-D79C2AE60E00}"/>
              </a:ext>
            </a:extLst>
          </p:cNvPr>
          <p:cNvSpPr>
            <a:spLocks noGrp="1"/>
          </p:cNvSpPr>
          <p:nvPr>
            <p:ph sz="half" idx="1"/>
          </p:nvPr>
        </p:nvSpPr>
        <p:spPr>
          <a:xfrm>
            <a:off x="1066799" y="658762"/>
            <a:ext cx="6307395" cy="5604386"/>
          </a:xfrm>
        </p:spPr>
        <p:txBody>
          <a:bodyPr/>
          <a:lstStyle/>
          <a:p>
            <a:pPr marL="0" indent="0">
              <a:buNone/>
            </a:pPr>
            <a:r>
              <a:rPr lang="en-US" dirty="0"/>
              <a:t>Visual studio has a built in feature called </a:t>
            </a:r>
            <a:r>
              <a:rPr lang="en-US" dirty="0" err="1"/>
              <a:t>intellisense</a:t>
            </a:r>
            <a:r>
              <a:rPr lang="en-US" dirty="0"/>
              <a:t>, which will suggest possible functions that you can call after you type the full stop”.” . Programmers don’t memorize all the functions , when they need these functions they use </a:t>
            </a:r>
            <a:r>
              <a:rPr lang="en-US" dirty="0" err="1"/>
              <a:t>intellisense</a:t>
            </a:r>
            <a:r>
              <a:rPr lang="en-US" dirty="0"/>
              <a:t> to prompt them, they have or get documentation and they can search on the internet. </a:t>
            </a:r>
            <a:r>
              <a:rPr lang="en-US" dirty="0" err="1"/>
              <a:t>Intellisense</a:t>
            </a:r>
            <a:r>
              <a:rPr lang="en-US" dirty="0"/>
              <a:t> doesn’t always prompt you with a function, because it might not know what you are going to store in the variable. To get around this you initialize your variable, which means when you create It you give the variable a value. </a:t>
            </a:r>
            <a:endParaRPr lang="en-IN" dirty="0"/>
          </a:p>
        </p:txBody>
      </p:sp>
      <p:pic>
        <p:nvPicPr>
          <p:cNvPr id="6" name="Content Placeholder 5">
            <a:extLst>
              <a:ext uri="{FF2B5EF4-FFF2-40B4-BE49-F238E27FC236}">
                <a16:creationId xmlns:a16="http://schemas.microsoft.com/office/drawing/2014/main" id="{0997A82C-BCAE-C213-361C-B3E509668632}"/>
              </a:ext>
            </a:extLst>
          </p:cNvPr>
          <p:cNvPicPr>
            <a:picLocks noGrp="1" noChangeAspect="1"/>
          </p:cNvPicPr>
          <p:nvPr>
            <p:ph sz="half" idx="2"/>
          </p:nvPr>
        </p:nvPicPr>
        <p:blipFill>
          <a:blip r:embed="rId2"/>
          <a:stretch>
            <a:fillRect/>
          </a:stretch>
        </p:blipFill>
        <p:spPr>
          <a:xfrm>
            <a:off x="7939080" y="2586038"/>
            <a:ext cx="3225816" cy="2546350"/>
          </a:xfrm>
        </p:spPr>
      </p:pic>
    </p:spTree>
    <p:extLst>
      <p:ext uri="{BB962C8B-B14F-4D97-AF65-F5344CB8AC3E}">
        <p14:creationId xmlns:p14="http://schemas.microsoft.com/office/powerpoint/2010/main" val="381404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EE83D-E0A3-46A4-809B-05279D381292}"/>
              </a:ext>
            </a:extLst>
          </p:cNvPr>
          <p:cNvSpPr>
            <a:spLocks noGrp="1"/>
          </p:cNvSpPr>
          <p:nvPr>
            <p:ph type="body" idx="1"/>
          </p:nvPr>
        </p:nvSpPr>
        <p:spPr>
          <a:xfrm>
            <a:off x="1069848" y="642595"/>
            <a:ext cx="10052304" cy="1196038"/>
          </a:xfrm>
        </p:spPr>
        <p:txBody>
          <a:bodyPr/>
          <a:lstStyle/>
          <a:p>
            <a:r>
              <a:rPr lang="en-US" u="sng" dirty="0"/>
              <a:t>Storing Numbers.</a:t>
            </a:r>
            <a:endParaRPr lang="en-IN" u="sng" dirty="0"/>
          </a:p>
        </p:txBody>
      </p:sp>
      <p:sp>
        <p:nvSpPr>
          <p:cNvPr id="6" name="Content Placeholder 5">
            <a:extLst>
              <a:ext uri="{FF2B5EF4-FFF2-40B4-BE49-F238E27FC236}">
                <a16:creationId xmlns:a16="http://schemas.microsoft.com/office/drawing/2014/main" id="{3306A688-89F7-F254-2C24-F472B4A0B4BF}"/>
              </a:ext>
            </a:extLst>
          </p:cNvPr>
          <p:cNvSpPr>
            <a:spLocks noGrp="1"/>
          </p:cNvSpPr>
          <p:nvPr>
            <p:ph sz="half" idx="2"/>
          </p:nvPr>
        </p:nvSpPr>
        <p:spPr>
          <a:xfrm>
            <a:off x="1069848" y="1661652"/>
            <a:ext cx="7690694" cy="4188543"/>
          </a:xfrm>
        </p:spPr>
        <p:txBody>
          <a:bodyPr>
            <a:normAutofit/>
          </a:bodyPr>
          <a:lstStyle/>
          <a:p>
            <a:pPr marL="0" indent="0">
              <a:buNone/>
            </a:pPr>
            <a:r>
              <a:rPr lang="en-US" dirty="0"/>
              <a:t>When working with variables remember you can store numbers as well as strings, the quotes around the text indicates a string if you want to assign a numeric value to the variable you simply enter the number. You can perform math operation on variables containing numeric values, the operation symbols for </a:t>
            </a:r>
            <a:r>
              <a:rPr lang="en-US" dirty="0" err="1"/>
              <a:t>maths</a:t>
            </a:r>
            <a:r>
              <a:rPr lang="en-US" dirty="0"/>
              <a:t> in programming are slightly different but many are the same. </a:t>
            </a:r>
          </a:p>
          <a:p>
            <a:pPr marL="0" indent="0">
              <a:buNone/>
            </a:pPr>
            <a:r>
              <a:rPr lang="en-US" dirty="0"/>
              <a:t>Common math operations:</a:t>
            </a:r>
          </a:p>
          <a:p>
            <a:pPr marL="0" indent="0">
              <a:buNone/>
            </a:pPr>
            <a:r>
              <a:rPr lang="en-US" dirty="0"/>
              <a:t>+</a:t>
            </a:r>
            <a:r>
              <a:rPr lang="en-IN" dirty="0"/>
              <a:t>Addition, -</a:t>
            </a:r>
            <a:r>
              <a:rPr lang="en-IN" dirty="0" err="1"/>
              <a:t>substraction</a:t>
            </a:r>
            <a:r>
              <a:rPr lang="en-IN" dirty="0"/>
              <a:t>, *Multiplication, /division, **Exponent, % Modulo </a:t>
            </a:r>
          </a:p>
          <a:p>
            <a:pPr marL="0" indent="0">
              <a:buNone/>
            </a:pPr>
            <a:r>
              <a:rPr lang="en-IN" dirty="0"/>
              <a:t>The math rules of order operations are the same in programming as it is in normal mathematics.</a:t>
            </a:r>
            <a:endParaRPr lang="en-US" dirty="0"/>
          </a:p>
        </p:txBody>
      </p:sp>
      <p:pic>
        <p:nvPicPr>
          <p:cNvPr id="10" name="Picture 9">
            <a:extLst>
              <a:ext uri="{FF2B5EF4-FFF2-40B4-BE49-F238E27FC236}">
                <a16:creationId xmlns:a16="http://schemas.microsoft.com/office/drawing/2014/main" id="{DE42A919-0CC0-44C1-B164-AD742A25FDD4}"/>
              </a:ext>
            </a:extLst>
          </p:cNvPr>
          <p:cNvPicPr>
            <a:picLocks noChangeAspect="1"/>
          </p:cNvPicPr>
          <p:nvPr/>
        </p:nvPicPr>
        <p:blipFill>
          <a:blip r:embed="rId2"/>
          <a:stretch>
            <a:fillRect/>
          </a:stretch>
        </p:blipFill>
        <p:spPr>
          <a:xfrm>
            <a:off x="8739510" y="1007805"/>
            <a:ext cx="2960133" cy="5207601"/>
          </a:xfrm>
          <a:prstGeom prst="rect">
            <a:avLst/>
          </a:prstGeom>
        </p:spPr>
      </p:pic>
    </p:spTree>
    <p:extLst>
      <p:ext uri="{BB962C8B-B14F-4D97-AF65-F5344CB8AC3E}">
        <p14:creationId xmlns:p14="http://schemas.microsoft.com/office/powerpoint/2010/main" val="1029807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570F-3DE6-CD11-593C-14E333F63AC7}"/>
              </a:ext>
            </a:extLst>
          </p:cNvPr>
          <p:cNvSpPr>
            <a:spLocks noGrp="1"/>
          </p:cNvSpPr>
          <p:nvPr>
            <p:ph type="title"/>
          </p:nvPr>
        </p:nvSpPr>
        <p:spPr/>
        <p:txBody>
          <a:bodyPr/>
          <a:lstStyle/>
          <a:p>
            <a:r>
              <a:rPr lang="en-US" u="sng" dirty="0"/>
              <a:t>Why This Course?</a:t>
            </a:r>
            <a:endParaRPr lang="en-IN" u="sng" dirty="0"/>
          </a:p>
        </p:txBody>
      </p:sp>
      <p:sp>
        <p:nvSpPr>
          <p:cNvPr id="3" name="Content Placeholder 2">
            <a:extLst>
              <a:ext uri="{FF2B5EF4-FFF2-40B4-BE49-F238E27FC236}">
                <a16:creationId xmlns:a16="http://schemas.microsoft.com/office/drawing/2014/main" id="{B8FE0B5C-0A47-6A98-0F1F-00FAFB7CB480}"/>
              </a:ext>
            </a:extLst>
          </p:cNvPr>
          <p:cNvSpPr>
            <a:spLocks noGrp="1"/>
          </p:cNvSpPr>
          <p:nvPr>
            <p:ph idx="1"/>
          </p:nvPr>
        </p:nvSpPr>
        <p:spPr/>
        <p:txBody>
          <a:bodyPr/>
          <a:lstStyle/>
          <a:p>
            <a:pPr marL="114300" algn="l">
              <a:spcAft>
                <a:spcPts val="450"/>
              </a:spcAft>
              <a:buFont typeface="Arial" panose="020B0604020202020204" pitchFamily="34" charset="0"/>
              <a:buChar char="•"/>
            </a:pPr>
            <a:r>
              <a:rPr lang="en-US" b="1" i="0" dirty="0">
                <a:solidFill>
                  <a:srgbClr val="050505"/>
                </a:solidFill>
                <a:effectLst/>
                <a:latin typeface="SourceSansPro"/>
              </a:rPr>
              <a:t>Easy to understand:</a:t>
            </a:r>
            <a:r>
              <a:rPr lang="en-US" b="0" i="0" dirty="0">
                <a:solidFill>
                  <a:srgbClr val="050505"/>
                </a:solidFill>
                <a:effectLst/>
                <a:latin typeface="SourceSansPro"/>
              </a:rPr>
              <a:t> Python’s readability, non-complexity and ability for fast prototyping contribute to its popularity. </a:t>
            </a:r>
          </a:p>
          <a:p>
            <a:pPr marL="114300" algn="l">
              <a:spcAft>
                <a:spcPts val="450"/>
              </a:spcAft>
              <a:buFont typeface="Arial" panose="020B0604020202020204" pitchFamily="34" charset="0"/>
              <a:buChar char="•"/>
            </a:pPr>
            <a:r>
              <a:rPr lang="en-US" b="1" i="0" dirty="0">
                <a:solidFill>
                  <a:srgbClr val="050505"/>
                </a:solidFill>
                <a:effectLst/>
                <a:latin typeface="SourceSansPro"/>
              </a:rPr>
              <a:t>Libraries:</a:t>
            </a:r>
            <a:r>
              <a:rPr lang="en-US" b="0" i="0" dirty="0">
                <a:solidFill>
                  <a:srgbClr val="050505"/>
                </a:solidFill>
                <a:effectLst/>
                <a:latin typeface="SourceSansPro"/>
              </a:rPr>
              <a:t> Python comes with numerous built-in libraries that are well suited for data mining, machine learning and AI.</a:t>
            </a:r>
          </a:p>
          <a:p>
            <a:pPr marL="114300" algn="l">
              <a:spcAft>
                <a:spcPts val="450"/>
              </a:spcAft>
              <a:buFont typeface="Arial" panose="020B0604020202020204" pitchFamily="34" charset="0"/>
              <a:buChar char="•"/>
            </a:pPr>
            <a:r>
              <a:rPr lang="en-US" b="1" i="0" dirty="0">
                <a:solidFill>
                  <a:srgbClr val="050505"/>
                </a:solidFill>
                <a:effectLst/>
                <a:latin typeface="SourceSansPro"/>
              </a:rPr>
              <a:t>Easier, more powerful implementation:</a:t>
            </a:r>
            <a:r>
              <a:rPr lang="en-US" b="0" i="0" dirty="0">
                <a:solidFill>
                  <a:srgbClr val="050505"/>
                </a:solidFill>
                <a:effectLst/>
                <a:latin typeface="SourceSansPro"/>
              </a:rPr>
              <a:t> With Python, programmers spend less time writing code and debugging errors compared with other languages.</a:t>
            </a:r>
          </a:p>
          <a:p>
            <a:pPr marL="114300" algn="l">
              <a:spcAft>
                <a:spcPts val="450"/>
              </a:spcAft>
              <a:buFont typeface="Arial" panose="020B0604020202020204" pitchFamily="34" charset="0"/>
              <a:buChar char="•"/>
            </a:pPr>
            <a:r>
              <a:rPr lang="en-US" b="1" i="0" dirty="0">
                <a:solidFill>
                  <a:srgbClr val="050505"/>
                </a:solidFill>
                <a:effectLst/>
                <a:latin typeface="SourceSansPro"/>
              </a:rPr>
              <a:t>Syntax:</a:t>
            </a:r>
            <a:r>
              <a:rPr lang="en-US" b="0" i="0" dirty="0">
                <a:solidFill>
                  <a:srgbClr val="050505"/>
                </a:solidFill>
                <a:effectLst/>
                <a:latin typeface="SourceSansPro"/>
              </a:rPr>
              <a:t> Python uses modern scripting and friendly syntax.</a:t>
            </a:r>
          </a:p>
          <a:p>
            <a:pPr marL="114300" algn="l">
              <a:spcAft>
                <a:spcPts val="450"/>
              </a:spcAft>
              <a:buFont typeface="Arial" panose="020B0604020202020204" pitchFamily="34" charset="0"/>
              <a:buChar char="•"/>
            </a:pPr>
            <a:r>
              <a:rPr lang="en-US" b="1" i="0" dirty="0">
                <a:solidFill>
                  <a:srgbClr val="050505"/>
                </a:solidFill>
                <a:effectLst/>
                <a:latin typeface="SourceSansPro"/>
              </a:rPr>
              <a:t>Broad support:</a:t>
            </a:r>
            <a:r>
              <a:rPr lang="en-US" b="0" i="0" dirty="0">
                <a:solidFill>
                  <a:srgbClr val="050505"/>
                </a:solidFill>
                <a:effectLst/>
                <a:latin typeface="SourceSansPro"/>
              </a:rPr>
              <a:t> Python’s support community is large, increasing its popularity even more.</a:t>
            </a:r>
          </a:p>
          <a:p>
            <a:pPr>
              <a:buNone/>
            </a:pPr>
            <a:br>
              <a:rPr lang="en-US" b="0" i="0" dirty="0">
                <a:solidFill>
                  <a:srgbClr val="202020"/>
                </a:solidFill>
                <a:effectLst/>
                <a:latin typeface="Poppins" panose="020B0502040204020203" pitchFamily="2" charset="0"/>
              </a:rPr>
            </a:br>
            <a:endParaRPr lang="en-IN" dirty="0"/>
          </a:p>
        </p:txBody>
      </p:sp>
    </p:spTree>
    <p:extLst>
      <p:ext uri="{BB962C8B-B14F-4D97-AF65-F5344CB8AC3E}">
        <p14:creationId xmlns:p14="http://schemas.microsoft.com/office/powerpoint/2010/main" val="1848657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985541-DD6C-64AC-DF42-F1C11635B79C}"/>
              </a:ext>
            </a:extLst>
          </p:cNvPr>
          <p:cNvSpPr>
            <a:spLocks noGrp="1"/>
          </p:cNvSpPr>
          <p:nvPr>
            <p:ph type="title"/>
          </p:nvPr>
        </p:nvSpPr>
        <p:spPr/>
        <p:txBody>
          <a:bodyPr/>
          <a:lstStyle/>
          <a:p>
            <a:r>
              <a:rPr lang="en-US" u="sng" dirty="0"/>
              <a:t>Formatting Numbers.</a:t>
            </a:r>
            <a:endParaRPr lang="en-IN" u="sng" dirty="0"/>
          </a:p>
        </p:txBody>
      </p:sp>
      <p:sp>
        <p:nvSpPr>
          <p:cNvPr id="8" name="Content Placeholder 7">
            <a:extLst>
              <a:ext uri="{FF2B5EF4-FFF2-40B4-BE49-F238E27FC236}">
                <a16:creationId xmlns:a16="http://schemas.microsoft.com/office/drawing/2014/main" id="{58241CB2-F05A-4E13-24F5-A28DFA4D5924}"/>
              </a:ext>
            </a:extLst>
          </p:cNvPr>
          <p:cNvSpPr>
            <a:spLocks noGrp="1"/>
          </p:cNvSpPr>
          <p:nvPr>
            <p:ph idx="1"/>
          </p:nvPr>
        </p:nvSpPr>
        <p:spPr>
          <a:xfrm>
            <a:off x="1066800" y="2103120"/>
            <a:ext cx="4793226" cy="3849624"/>
          </a:xfrm>
        </p:spPr>
        <p:txBody>
          <a:bodyPr/>
          <a:lstStyle/>
          <a:p>
            <a:pPr marL="0" indent="0">
              <a:buNone/>
            </a:pPr>
            <a:r>
              <a:rPr lang="en-US" dirty="0"/>
              <a:t>The +symbol signifies addition in math and for combining two strings together, and will not allow you to add a numeric value to the end of a string. Therefore, you put a place holder in your string and after you close off your string you specify the value you want to put in the place holder.</a:t>
            </a:r>
          </a:p>
          <a:p>
            <a:pPr marL="0" indent="0">
              <a:buNone/>
            </a:pPr>
            <a:r>
              <a:rPr lang="en-US" dirty="0"/>
              <a:t>There are different formats for the place holders from assigning the amount of decimal points to leaving spaces in front of your values. You can also use a Format method to format numeric values.</a:t>
            </a:r>
            <a:endParaRPr lang="en-IN" dirty="0"/>
          </a:p>
        </p:txBody>
      </p:sp>
      <p:pic>
        <p:nvPicPr>
          <p:cNvPr id="10" name="Picture 9">
            <a:extLst>
              <a:ext uri="{FF2B5EF4-FFF2-40B4-BE49-F238E27FC236}">
                <a16:creationId xmlns:a16="http://schemas.microsoft.com/office/drawing/2014/main" id="{7B177B3C-724A-089B-A3A6-84B28A969433}"/>
              </a:ext>
            </a:extLst>
          </p:cNvPr>
          <p:cNvPicPr>
            <a:picLocks noChangeAspect="1"/>
          </p:cNvPicPr>
          <p:nvPr/>
        </p:nvPicPr>
        <p:blipFill>
          <a:blip r:embed="rId2"/>
          <a:srcRect/>
          <a:stretch/>
        </p:blipFill>
        <p:spPr>
          <a:xfrm>
            <a:off x="7694787" y="835239"/>
            <a:ext cx="2481602" cy="5380167"/>
          </a:xfrm>
          <a:prstGeom prst="rect">
            <a:avLst/>
          </a:prstGeom>
        </p:spPr>
      </p:pic>
    </p:spTree>
    <p:extLst>
      <p:ext uri="{BB962C8B-B14F-4D97-AF65-F5344CB8AC3E}">
        <p14:creationId xmlns:p14="http://schemas.microsoft.com/office/powerpoint/2010/main" val="348786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CBC1-FCA5-1520-78AE-2C5A129FE6DF}"/>
              </a:ext>
            </a:extLst>
          </p:cNvPr>
          <p:cNvSpPr>
            <a:spLocks noGrp="1"/>
          </p:cNvSpPr>
          <p:nvPr>
            <p:ph type="title"/>
          </p:nvPr>
        </p:nvSpPr>
        <p:spPr/>
        <p:txBody>
          <a:bodyPr/>
          <a:lstStyle/>
          <a:p>
            <a:r>
              <a:rPr lang="en-US" u="sng" dirty="0"/>
              <a:t>Inputting Numbers.</a:t>
            </a:r>
            <a:endParaRPr lang="en-IN" u="sng" dirty="0"/>
          </a:p>
        </p:txBody>
      </p:sp>
      <p:sp>
        <p:nvSpPr>
          <p:cNvPr id="3" name="Content Placeholder 2">
            <a:extLst>
              <a:ext uri="{FF2B5EF4-FFF2-40B4-BE49-F238E27FC236}">
                <a16:creationId xmlns:a16="http://schemas.microsoft.com/office/drawing/2014/main" id="{3A8FBC2E-93E8-EF30-54F0-DD59C4566BBB}"/>
              </a:ext>
            </a:extLst>
          </p:cNvPr>
          <p:cNvSpPr>
            <a:spLocks noGrp="1"/>
          </p:cNvSpPr>
          <p:nvPr>
            <p:ph idx="1"/>
          </p:nvPr>
        </p:nvSpPr>
        <p:spPr>
          <a:xfrm>
            <a:off x="1066800" y="2103120"/>
            <a:ext cx="5029200" cy="3849624"/>
          </a:xfrm>
        </p:spPr>
        <p:txBody>
          <a:bodyPr/>
          <a:lstStyle/>
          <a:p>
            <a:pPr marL="0" indent="0">
              <a:buNone/>
            </a:pPr>
            <a:r>
              <a:rPr lang="en-US" dirty="0"/>
              <a:t>If you have more than one file in Visual Studio project you will have to specify which file you want to run, or assign the file you are working on as the startup file, the default startup file is the first file created. Setting up user input is similar to setting up input for strings however the input function by default reads you input as a string so you need to convert your input into a numeric value.</a:t>
            </a:r>
            <a:endParaRPr lang="en-IN" dirty="0"/>
          </a:p>
        </p:txBody>
      </p:sp>
      <p:pic>
        <p:nvPicPr>
          <p:cNvPr id="5" name="Picture 4">
            <a:extLst>
              <a:ext uri="{FF2B5EF4-FFF2-40B4-BE49-F238E27FC236}">
                <a16:creationId xmlns:a16="http://schemas.microsoft.com/office/drawing/2014/main" id="{84FF4CAC-5EA1-AE77-2A8E-2D9A3871EFA1}"/>
              </a:ext>
            </a:extLst>
          </p:cNvPr>
          <p:cNvPicPr>
            <a:picLocks noChangeAspect="1"/>
          </p:cNvPicPr>
          <p:nvPr/>
        </p:nvPicPr>
        <p:blipFill>
          <a:blip r:embed="rId2"/>
          <a:stretch>
            <a:fillRect/>
          </a:stretch>
        </p:blipFill>
        <p:spPr>
          <a:xfrm>
            <a:off x="7591870" y="786580"/>
            <a:ext cx="3163253" cy="5428826"/>
          </a:xfrm>
          <a:prstGeom prst="rect">
            <a:avLst/>
          </a:prstGeom>
        </p:spPr>
      </p:pic>
    </p:spTree>
    <p:extLst>
      <p:ext uri="{BB962C8B-B14F-4D97-AF65-F5344CB8AC3E}">
        <p14:creationId xmlns:p14="http://schemas.microsoft.com/office/powerpoint/2010/main" val="396731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F34674-B633-B57D-0CCC-6E51CB18D2B7}"/>
              </a:ext>
            </a:extLst>
          </p:cNvPr>
          <p:cNvSpPr>
            <a:spLocks noGrp="1"/>
          </p:cNvSpPr>
          <p:nvPr>
            <p:ph type="body" idx="1"/>
          </p:nvPr>
        </p:nvSpPr>
        <p:spPr>
          <a:xfrm>
            <a:off x="1069847" y="825910"/>
            <a:ext cx="6579649" cy="1111045"/>
          </a:xfrm>
        </p:spPr>
        <p:txBody>
          <a:bodyPr/>
          <a:lstStyle/>
          <a:p>
            <a:r>
              <a:rPr lang="en-US" u="sng" dirty="0"/>
              <a:t>Dates.</a:t>
            </a:r>
            <a:r>
              <a:rPr lang="en-US" dirty="0"/>
              <a:t> </a:t>
            </a:r>
            <a:endParaRPr lang="en-IN" dirty="0"/>
          </a:p>
        </p:txBody>
      </p:sp>
      <p:sp>
        <p:nvSpPr>
          <p:cNvPr id="5" name="Content Placeholder 4">
            <a:extLst>
              <a:ext uri="{FF2B5EF4-FFF2-40B4-BE49-F238E27FC236}">
                <a16:creationId xmlns:a16="http://schemas.microsoft.com/office/drawing/2014/main" id="{6CCB22BD-901B-DD12-C4B0-5C1F976CCECE}"/>
              </a:ext>
            </a:extLst>
          </p:cNvPr>
          <p:cNvSpPr>
            <a:spLocks noGrp="1"/>
          </p:cNvSpPr>
          <p:nvPr>
            <p:ph sz="half" idx="2"/>
          </p:nvPr>
        </p:nvSpPr>
        <p:spPr>
          <a:xfrm>
            <a:off x="1069848" y="1838632"/>
            <a:ext cx="6274849" cy="4117665"/>
          </a:xfrm>
        </p:spPr>
        <p:txBody>
          <a:bodyPr/>
          <a:lstStyle/>
          <a:p>
            <a:pPr marL="0" indent="0">
              <a:buNone/>
            </a:pPr>
            <a:r>
              <a:rPr lang="en-US" dirty="0"/>
              <a:t>For working with dates you will need to import the date library into your program. A library is a collection of precompiled routine and methods for you to use in your program.</a:t>
            </a:r>
          </a:p>
          <a:p>
            <a:pPr marL="0" indent="0">
              <a:buNone/>
            </a:pPr>
            <a:r>
              <a:rPr lang="en-US" dirty="0"/>
              <a:t>Import is a function for making objects and libraries available to your program.</a:t>
            </a:r>
          </a:p>
          <a:p>
            <a:pPr marL="0" indent="0">
              <a:buNone/>
            </a:pPr>
            <a:r>
              <a:rPr lang="en-US" dirty="0"/>
              <a:t>Without importing libraries ,certain functions wont be available to you, they wont even show up on the </a:t>
            </a:r>
            <a:r>
              <a:rPr lang="en-US" dirty="0" err="1"/>
              <a:t>InteliSeense</a:t>
            </a:r>
            <a:r>
              <a:rPr lang="en-US" dirty="0"/>
              <a:t>.</a:t>
            </a:r>
            <a:endParaRPr lang="en-IN" dirty="0"/>
          </a:p>
        </p:txBody>
      </p:sp>
      <p:pic>
        <p:nvPicPr>
          <p:cNvPr id="9" name="Picture 8">
            <a:extLst>
              <a:ext uri="{FF2B5EF4-FFF2-40B4-BE49-F238E27FC236}">
                <a16:creationId xmlns:a16="http://schemas.microsoft.com/office/drawing/2014/main" id="{3A0B2C4C-E0E0-B16B-F5AB-867487871994}"/>
              </a:ext>
            </a:extLst>
          </p:cNvPr>
          <p:cNvPicPr>
            <a:picLocks noChangeAspect="1"/>
          </p:cNvPicPr>
          <p:nvPr/>
        </p:nvPicPr>
        <p:blipFill>
          <a:blip r:embed="rId2"/>
          <a:stretch>
            <a:fillRect/>
          </a:stretch>
        </p:blipFill>
        <p:spPr>
          <a:xfrm>
            <a:off x="7430886" y="2202425"/>
            <a:ext cx="4240581" cy="3089711"/>
          </a:xfrm>
          <a:prstGeom prst="rect">
            <a:avLst/>
          </a:prstGeom>
        </p:spPr>
      </p:pic>
    </p:spTree>
    <p:extLst>
      <p:ext uri="{BB962C8B-B14F-4D97-AF65-F5344CB8AC3E}">
        <p14:creationId xmlns:p14="http://schemas.microsoft.com/office/powerpoint/2010/main" val="2727021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7F0060-9BE7-37C5-C327-0969B7AA929D}"/>
              </a:ext>
            </a:extLst>
          </p:cNvPr>
          <p:cNvSpPr>
            <a:spLocks noGrp="1"/>
          </p:cNvSpPr>
          <p:nvPr>
            <p:ph type="title"/>
          </p:nvPr>
        </p:nvSpPr>
        <p:spPr/>
        <p:txBody>
          <a:bodyPr/>
          <a:lstStyle/>
          <a:p>
            <a:r>
              <a:rPr lang="en-US" u="sng" dirty="0"/>
              <a:t>Date Formats. </a:t>
            </a:r>
            <a:endParaRPr lang="en-IN" u="sng" dirty="0"/>
          </a:p>
        </p:txBody>
      </p:sp>
      <p:sp>
        <p:nvSpPr>
          <p:cNvPr id="8" name="Content Placeholder 7">
            <a:extLst>
              <a:ext uri="{FF2B5EF4-FFF2-40B4-BE49-F238E27FC236}">
                <a16:creationId xmlns:a16="http://schemas.microsoft.com/office/drawing/2014/main" id="{9BE27E0A-3A05-922F-56A5-14F5B3E263CE}"/>
              </a:ext>
            </a:extLst>
          </p:cNvPr>
          <p:cNvSpPr>
            <a:spLocks noGrp="1"/>
          </p:cNvSpPr>
          <p:nvPr>
            <p:ph idx="1"/>
          </p:nvPr>
        </p:nvSpPr>
        <p:spPr>
          <a:xfrm>
            <a:off x="1066800" y="2103120"/>
            <a:ext cx="5668297" cy="3849624"/>
          </a:xfrm>
        </p:spPr>
        <p:txBody>
          <a:bodyPr/>
          <a:lstStyle/>
          <a:p>
            <a:pPr marL="0" indent="0">
              <a:buNone/>
            </a:pPr>
            <a:r>
              <a:rPr lang="en-US" dirty="0"/>
              <a:t>The format of your date is important as different countries and companies have different date formats. The default format is Year-Month-Day.</a:t>
            </a:r>
          </a:p>
          <a:p>
            <a:pPr marL="0" indent="0">
              <a:buNone/>
            </a:pPr>
            <a:r>
              <a:rPr lang="en-US" dirty="0"/>
              <a:t>In python you use </a:t>
            </a:r>
            <a:r>
              <a:rPr lang="en-US" dirty="0" err="1"/>
              <a:t>strftime</a:t>
            </a:r>
            <a:r>
              <a:rPr lang="en-US" dirty="0"/>
              <a:t> function to format dates, it takes in the parameters; %d for day, %b for month, and %y for year.</a:t>
            </a:r>
          </a:p>
          <a:p>
            <a:pPr marL="0" indent="0">
              <a:buNone/>
            </a:pPr>
            <a:r>
              <a:rPr lang="en-US" dirty="0"/>
              <a:t>There are alternate parameters for the function if you want to display the date in different formats such as the full year typed out.</a:t>
            </a:r>
          </a:p>
          <a:p>
            <a:pPr marL="0" indent="0">
              <a:buNone/>
            </a:pPr>
            <a:r>
              <a:rPr lang="en-US" dirty="0"/>
              <a:t>If your program uses input to take in a date you will need to convert it to a date datatype, the </a:t>
            </a:r>
            <a:r>
              <a:rPr lang="en-US" dirty="0" err="1"/>
              <a:t>strptime</a:t>
            </a:r>
            <a:r>
              <a:rPr lang="en-US" dirty="0"/>
              <a:t> function allows you to do this.</a:t>
            </a:r>
            <a:endParaRPr lang="en-IN" dirty="0"/>
          </a:p>
        </p:txBody>
      </p:sp>
      <p:pic>
        <p:nvPicPr>
          <p:cNvPr id="10" name="Picture 9">
            <a:extLst>
              <a:ext uri="{FF2B5EF4-FFF2-40B4-BE49-F238E27FC236}">
                <a16:creationId xmlns:a16="http://schemas.microsoft.com/office/drawing/2014/main" id="{1E17B86D-E294-AA6C-49BF-7F01DED2129D}"/>
              </a:ext>
            </a:extLst>
          </p:cNvPr>
          <p:cNvPicPr>
            <a:picLocks noChangeAspect="1"/>
          </p:cNvPicPr>
          <p:nvPr/>
        </p:nvPicPr>
        <p:blipFill>
          <a:blip r:embed="rId2"/>
          <a:stretch>
            <a:fillRect/>
          </a:stretch>
        </p:blipFill>
        <p:spPr>
          <a:xfrm>
            <a:off x="7039897" y="2192593"/>
            <a:ext cx="4431538" cy="3102077"/>
          </a:xfrm>
          <a:prstGeom prst="rect">
            <a:avLst/>
          </a:prstGeom>
        </p:spPr>
      </p:pic>
    </p:spTree>
    <p:extLst>
      <p:ext uri="{BB962C8B-B14F-4D97-AF65-F5344CB8AC3E}">
        <p14:creationId xmlns:p14="http://schemas.microsoft.com/office/powerpoint/2010/main" val="2421168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C036-8448-4FC8-3E81-D42BB2317B72}"/>
              </a:ext>
            </a:extLst>
          </p:cNvPr>
          <p:cNvSpPr>
            <a:spLocks noGrp="1"/>
          </p:cNvSpPr>
          <p:nvPr>
            <p:ph type="title"/>
          </p:nvPr>
        </p:nvSpPr>
        <p:spPr/>
        <p:txBody>
          <a:bodyPr/>
          <a:lstStyle/>
          <a:p>
            <a:r>
              <a:rPr lang="en-US" u="sng" dirty="0"/>
              <a:t>Working With Time.</a:t>
            </a:r>
            <a:endParaRPr lang="en-IN" u="sng" dirty="0"/>
          </a:p>
        </p:txBody>
      </p:sp>
      <p:sp>
        <p:nvSpPr>
          <p:cNvPr id="3" name="Content Placeholder 2">
            <a:extLst>
              <a:ext uri="{FF2B5EF4-FFF2-40B4-BE49-F238E27FC236}">
                <a16:creationId xmlns:a16="http://schemas.microsoft.com/office/drawing/2014/main" id="{4D7EB21D-4F5C-8AC1-946F-A55766F4641D}"/>
              </a:ext>
            </a:extLst>
          </p:cNvPr>
          <p:cNvSpPr>
            <a:spLocks noGrp="1"/>
          </p:cNvSpPr>
          <p:nvPr>
            <p:ph idx="1"/>
          </p:nvPr>
        </p:nvSpPr>
        <p:spPr>
          <a:xfrm>
            <a:off x="1066800" y="2103120"/>
            <a:ext cx="5029200" cy="3849624"/>
          </a:xfrm>
        </p:spPr>
        <p:txBody>
          <a:bodyPr/>
          <a:lstStyle/>
          <a:p>
            <a:pPr marL="0" indent="0">
              <a:buNone/>
            </a:pPr>
            <a:r>
              <a:rPr lang="en-US" dirty="0"/>
              <a:t>For working with time you use the same library as date as the library is called datetime.</a:t>
            </a:r>
          </a:p>
          <a:p>
            <a:pPr marL="0" indent="0">
              <a:buNone/>
            </a:pPr>
            <a:r>
              <a:rPr lang="en-US" dirty="0"/>
              <a:t>The function </a:t>
            </a:r>
            <a:r>
              <a:rPr lang="en-US" dirty="0" err="1"/>
              <a:t>strftime</a:t>
            </a:r>
            <a:r>
              <a:rPr lang="en-US" dirty="0"/>
              <a:t> can also be used to format time the same as for dates but the parameters are specific to time.</a:t>
            </a:r>
            <a:endParaRPr lang="en-IN" dirty="0"/>
          </a:p>
        </p:txBody>
      </p:sp>
      <p:pic>
        <p:nvPicPr>
          <p:cNvPr id="5" name="Picture 4">
            <a:extLst>
              <a:ext uri="{FF2B5EF4-FFF2-40B4-BE49-F238E27FC236}">
                <a16:creationId xmlns:a16="http://schemas.microsoft.com/office/drawing/2014/main" id="{8ADBEE3F-886B-35A4-8FA2-1CF1A3AF4897}"/>
              </a:ext>
            </a:extLst>
          </p:cNvPr>
          <p:cNvPicPr>
            <a:picLocks noChangeAspect="1"/>
          </p:cNvPicPr>
          <p:nvPr/>
        </p:nvPicPr>
        <p:blipFill>
          <a:blip r:embed="rId2"/>
          <a:stretch>
            <a:fillRect/>
          </a:stretch>
        </p:blipFill>
        <p:spPr>
          <a:xfrm>
            <a:off x="6518787" y="2014194"/>
            <a:ext cx="5039114" cy="3279058"/>
          </a:xfrm>
          <a:prstGeom prst="rect">
            <a:avLst/>
          </a:prstGeom>
        </p:spPr>
      </p:pic>
    </p:spTree>
    <p:extLst>
      <p:ext uri="{BB962C8B-B14F-4D97-AF65-F5344CB8AC3E}">
        <p14:creationId xmlns:p14="http://schemas.microsoft.com/office/powerpoint/2010/main" val="2123118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3E9A-B300-98A9-5FC2-D18744F029F8}"/>
              </a:ext>
            </a:extLst>
          </p:cNvPr>
          <p:cNvSpPr>
            <a:spLocks noGrp="1"/>
          </p:cNvSpPr>
          <p:nvPr>
            <p:ph type="title"/>
          </p:nvPr>
        </p:nvSpPr>
        <p:spPr>
          <a:xfrm>
            <a:off x="1066800" y="642594"/>
            <a:ext cx="10058400" cy="1371600"/>
          </a:xfrm>
        </p:spPr>
        <p:txBody>
          <a:bodyPr/>
          <a:lstStyle/>
          <a:p>
            <a:r>
              <a:rPr lang="en-US" u="sng" dirty="0"/>
              <a:t>If Statements.</a:t>
            </a:r>
            <a:endParaRPr lang="en-IN" u="sng" dirty="0"/>
          </a:p>
        </p:txBody>
      </p:sp>
      <p:sp>
        <p:nvSpPr>
          <p:cNvPr id="3" name="Content Placeholder 2">
            <a:extLst>
              <a:ext uri="{FF2B5EF4-FFF2-40B4-BE49-F238E27FC236}">
                <a16:creationId xmlns:a16="http://schemas.microsoft.com/office/drawing/2014/main" id="{91D6F0AF-CF17-1CC4-85A4-76AE70CF74D3}"/>
              </a:ext>
            </a:extLst>
          </p:cNvPr>
          <p:cNvSpPr>
            <a:spLocks noGrp="1"/>
          </p:cNvSpPr>
          <p:nvPr>
            <p:ph idx="1"/>
          </p:nvPr>
        </p:nvSpPr>
        <p:spPr>
          <a:xfrm>
            <a:off x="1066800" y="2103120"/>
            <a:ext cx="6464710" cy="3849624"/>
          </a:xfrm>
        </p:spPr>
        <p:txBody>
          <a:bodyPr>
            <a:normAutofit fontScale="92500" lnSpcReduction="20000"/>
          </a:bodyPr>
          <a:lstStyle/>
          <a:p>
            <a:pPr marL="0" indent="0">
              <a:buNone/>
            </a:pPr>
            <a:r>
              <a:rPr lang="en-US" dirty="0"/>
              <a:t>When solving problems with your code, your code will need to make decisions or check conditions for this you use and if statement or an if else statement.</a:t>
            </a:r>
          </a:p>
          <a:p>
            <a:pPr marL="0" indent="0">
              <a:buNone/>
            </a:pPr>
            <a:r>
              <a:rPr lang="en-US" dirty="0"/>
              <a:t>Constraints for checking your if statements:</a:t>
            </a:r>
          </a:p>
          <a:p>
            <a:pPr marL="0" indent="0">
              <a:buNone/>
            </a:pPr>
            <a:r>
              <a:rPr lang="en-US" dirty="0"/>
              <a:t>== is equal to </a:t>
            </a:r>
          </a:p>
          <a:p>
            <a:pPr marL="0" indent="0">
              <a:buNone/>
            </a:pPr>
            <a:r>
              <a:rPr lang="en-US" dirty="0"/>
              <a:t>!= is not equal to </a:t>
            </a:r>
          </a:p>
          <a:p>
            <a:pPr marL="0" indent="0">
              <a:buNone/>
            </a:pPr>
            <a:r>
              <a:rPr lang="en-US" dirty="0"/>
              <a:t>&lt; is less than</a:t>
            </a:r>
          </a:p>
          <a:p>
            <a:pPr marL="0" indent="0">
              <a:buNone/>
            </a:pPr>
            <a:r>
              <a:rPr lang="en-US" dirty="0"/>
              <a:t>&gt;is greater than</a:t>
            </a:r>
          </a:p>
          <a:p>
            <a:pPr marL="0" indent="0">
              <a:buNone/>
            </a:pPr>
            <a:r>
              <a:rPr lang="en-US" dirty="0"/>
              <a:t>&lt;= is less than or equal to</a:t>
            </a:r>
          </a:p>
          <a:p>
            <a:pPr marL="0" indent="0">
              <a:buNone/>
            </a:pPr>
            <a:r>
              <a:rPr lang="en-US" dirty="0"/>
              <a:t>&gt;= is greater than or equal to </a:t>
            </a:r>
          </a:p>
          <a:p>
            <a:pPr marL="0" indent="0">
              <a:buNone/>
            </a:pPr>
            <a:r>
              <a:rPr lang="en-US" dirty="0"/>
              <a:t>Convert both of them to upper or lower case, as python is case sensitive and will not properly work less both are the same case. There are generally two different ways to write an if statement you should always consider which method makes the most sense and is the simplest.</a:t>
            </a:r>
            <a:endParaRPr lang="en-IN" dirty="0"/>
          </a:p>
          <a:p>
            <a:pPr marL="0" indent="0">
              <a:buNone/>
            </a:pPr>
            <a:endParaRPr lang="en-IN" dirty="0"/>
          </a:p>
        </p:txBody>
      </p:sp>
      <p:pic>
        <p:nvPicPr>
          <p:cNvPr id="5" name="Picture 4">
            <a:extLst>
              <a:ext uri="{FF2B5EF4-FFF2-40B4-BE49-F238E27FC236}">
                <a16:creationId xmlns:a16="http://schemas.microsoft.com/office/drawing/2014/main" id="{DA543307-1DAB-31AF-AF31-30C2245A2CAD}"/>
              </a:ext>
            </a:extLst>
          </p:cNvPr>
          <p:cNvPicPr>
            <a:picLocks noChangeAspect="1"/>
          </p:cNvPicPr>
          <p:nvPr/>
        </p:nvPicPr>
        <p:blipFill>
          <a:blip r:embed="rId2"/>
          <a:stretch>
            <a:fillRect/>
          </a:stretch>
        </p:blipFill>
        <p:spPr>
          <a:xfrm>
            <a:off x="7401674" y="484791"/>
            <a:ext cx="3620287" cy="2469802"/>
          </a:xfrm>
          <a:prstGeom prst="rect">
            <a:avLst/>
          </a:prstGeom>
        </p:spPr>
      </p:pic>
      <p:pic>
        <p:nvPicPr>
          <p:cNvPr id="7" name="Picture 6">
            <a:extLst>
              <a:ext uri="{FF2B5EF4-FFF2-40B4-BE49-F238E27FC236}">
                <a16:creationId xmlns:a16="http://schemas.microsoft.com/office/drawing/2014/main" id="{E8ED3158-63F4-FF60-80B2-8A7F1FB89012}"/>
              </a:ext>
            </a:extLst>
          </p:cNvPr>
          <p:cNvPicPr>
            <a:picLocks noChangeAspect="1"/>
          </p:cNvPicPr>
          <p:nvPr/>
        </p:nvPicPr>
        <p:blipFill>
          <a:blip r:embed="rId3"/>
          <a:stretch>
            <a:fillRect/>
          </a:stretch>
        </p:blipFill>
        <p:spPr>
          <a:xfrm>
            <a:off x="8012190" y="3357130"/>
            <a:ext cx="3194655" cy="2858276"/>
          </a:xfrm>
          <a:prstGeom prst="rect">
            <a:avLst/>
          </a:prstGeom>
        </p:spPr>
      </p:pic>
    </p:spTree>
    <p:extLst>
      <p:ext uri="{BB962C8B-B14F-4D97-AF65-F5344CB8AC3E}">
        <p14:creationId xmlns:p14="http://schemas.microsoft.com/office/powerpoint/2010/main" val="135812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574B-1B5F-5BFB-C6E7-99F16875A2C7}"/>
              </a:ext>
            </a:extLst>
          </p:cNvPr>
          <p:cNvSpPr>
            <a:spLocks noGrp="1"/>
          </p:cNvSpPr>
          <p:nvPr>
            <p:ph type="title"/>
          </p:nvPr>
        </p:nvSpPr>
        <p:spPr/>
        <p:txBody>
          <a:bodyPr/>
          <a:lstStyle/>
          <a:p>
            <a:r>
              <a:rPr lang="en-US" u="sng" dirty="0"/>
              <a:t>Branching.</a:t>
            </a:r>
            <a:endParaRPr lang="en-IN" u="sng" dirty="0"/>
          </a:p>
        </p:txBody>
      </p:sp>
      <p:sp>
        <p:nvSpPr>
          <p:cNvPr id="3" name="Content Placeholder 2">
            <a:extLst>
              <a:ext uri="{FF2B5EF4-FFF2-40B4-BE49-F238E27FC236}">
                <a16:creationId xmlns:a16="http://schemas.microsoft.com/office/drawing/2014/main" id="{77C3354A-4A54-5DD4-8F27-1B47D86A9806}"/>
              </a:ext>
            </a:extLst>
          </p:cNvPr>
          <p:cNvSpPr>
            <a:spLocks noGrp="1"/>
          </p:cNvSpPr>
          <p:nvPr>
            <p:ph idx="1"/>
          </p:nvPr>
        </p:nvSpPr>
        <p:spPr/>
        <p:txBody>
          <a:bodyPr/>
          <a:lstStyle/>
          <a:p>
            <a:pPr marL="0" indent="0">
              <a:buNone/>
            </a:pPr>
            <a:r>
              <a:rPr lang="en-US" dirty="0"/>
              <a:t>Branching is when your if condition is not true, so something else happens. A Boolean variables is one that holds the value true or false. Code in an else statement is only executed if the condition is not true.</a:t>
            </a:r>
            <a:endParaRPr lang="en-IN" dirty="0"/>
          </a:p>
        </p:txBody>
      </p:sp>
      <p:pic>
        <p:nvPicPr>
          <p:cNvPr id="5" name="Picture 4">
            <a:extLst>
              <a:ext uri="{FF2B5EF4-FFF2-40B4-BE49-F238E27FC236}">
                <a16:creationId xmlns:a16="http://schemas.microsoft.com/office/drawing/2014/main" id="{AFA161C8-C6FC-4B42-4F64-8D7B479D0D16}"/>
              </a:ext>
            </a:extLst>
          </p:cNvPr>
          <p:cNvPicPr>
            <a:picLocks noChangeAspect="1"/>
          </p:cNvPicPr>
          <p:nvPr/>
        </p:nvPicPr>
        <p:blipFill>
          <a:blip r:embed="rId2"/>
          <a:stretch>
            <a:fillRect/>
          </a:stretch>
        </p:blipFill>
        <p:spPr>
          <a:xfrm>
            <a:off x="3310759" y="3182800"/>
            <a:ext cx="3973437" cy="2769944"/>
          </a:xfrm>
          <a:prstGeom prst="rect">
            <a:avLst/>
          </a:prstGeom>
        </p:spPr>
      </p:pic>
    </p:spTree>
    <p:extLst>
      <p:ext uri="{BB962C8B-B14F-4D97-AF65-F5344CB8AC3E}">
        <p14:creationId xmlns:p14="http://schemas.microsoft.com/office/powerpoint/2010/main" val="102172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DC1BC-A8D7-6CF5-29F8-239B9C72E93D}"/>
              </a:ext>
            </a:extLst>
          </p:cNvPr>
          <p:cNvSpPr>
            <a:spLocks noGrp="1"/>
          </p:cNvSpPr>
          <p:nvPr>
            <p:ph type="title"/>
          </p:nvPr>
        </p:nvSpPr>
        <p:spPr/>
        <p:txBody>
          <a:bodyPr/>
          <a:lstStyle/>
          <a:p>
            <a:r>
              <a:rPr lang="en-US" u="sng" dirty="0"/>
              <a:t>If Then Otherwise.</a:t>
            </a:r>
            <a:endParaRPr lang="en-IN" u="sng" dirty="0"/>
          </a:p>
        </p:txBody>
      </p:sp>
      <p:sp>
        <p:nvSpPr>
          <p:cNvPr id="3" name="Content Placeholder 2">
            <a:extLst>
              <a:ext uri="{FF2B5EF4-FFF2-40B4-BE49-F238E27FC236}">
                <a16:creationId xmlns:a16="http://schemas.microsoft.com/office/drawing/2014/main" id="{CF422DCC-AC98-9EEB-6E89-DCA1BAC8E651}"/>
              </a:ext>
            </a:extLst>
          </p:cNvPr>
          <p:cNvSpPr>
            <a:spLocks noGrp="1"/>
          </p:cNvSpPr>
          <p:nvPr>
            <p:ph idx="1"/>
          </p:nvPr>
        </p:nvSpPr>
        <p:spPr/>
        <p:txBody>
          <a:bodyPr/>
          <a:lstStyle/>
          <a:p>
            <a:pPr marL="0" indent="0">
              <a:buNone/>
            </a:pPr>
            <a:r>
              <a:rPr lang="en-US" dirty="0"/>
              <a:t>For checking if conditions are true sometimes there is more than one or two conditions that will affect the outcome, for this we use a  </a:t>
            </a:r>
            <a:r>
              <a:rPr lang="en-US" dirty="0" err="1"/>
              <a:t>elif</a:t>
            </a:r>
            <a:r>
              <a:rPr lang="en-US" dirty="0"/>
              <a:t> statement to check the different condition. Ordering of your </a:t>
            </a:r>
            <a:r>
              <a:rPr lang="en-US" dirty="0" err="1"/>
              <a:t>elif</a:t>
            </a:r>
            <a:r>
              <a:rPr lang="en-US" dirty="0"/>
              <a:t> statements is important to be aware of and to test, as your first condition will be tested if that is true then it won’t check the rest.</a:t>
            </a:r>
            <a:endParaRPr lang="en-IN" dirty="0"/>
          </a:p>
        </p:txBody>
      </p:sp>
      <p:pic>
        <p:nvPicPr>
          <p:cNvPr id="5" name="Picture 4">
            <a:extLst>
              <a:ext uri="{FF2B5EF4-FFF2-40B4-BE49-F238E27FC236}">
                <a16:creationId xmlns:a16="http://schemas.microsoft.com/office/drawing/2014/main" id="{55A0404B-F774-2BE6-50C5-F032386D915C}"/>
              </a:ext>
            </a:extLst>
          </p:cNvPr>
          <p:cNvPicPr>
            <a:picLocks noChangeAspect="1"/>
          </p:cNvPicPr>
          <p:nvPr/>
        </p:nvPicPr>
        <p:blipFill>
          <a:blip r:embed="rId2"/>
          <a:stretch>
            <a:fillRect/>
          </a:stretch>
        </p:blipFill>
        <p:spPr>
          <a:xfrm>
            <a:off x="3508799" y="3172322"/>
            <a:ext cx="4302933" cy="3043084"/>
          </a:xfrm>
          <a:prstGeom prst="rect">
            <a:avLst/>
          </a:prstGeom>
        </p:spPr>
      </p:pic>
    </p:spTree>
    <p:extLst>
      <p:ext uri="{BB962C8B-B14F-4D97-AF65-F5344CB8AC3E}">
        <p14:creationId xmlns:p14="http://schemas.microsoft.com/office/powerpoint/2010/main" val="2067428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F352-6836-0CE7-4937-673616ADFE05}"/>
              </a:ext>
            </a:extLst>
          </p:cNvPr>
          <p:cNvSpPr>
            <a:spLocks noGrp="1"/>
          </p:cNvSpPr>
          <p:nvPr>
            <p:ph type="title"/>
          </p:nvPr>
        </p:nvSpPr>
        <p:spPr/>
        <p:txBody>
          <a:bodyPr/>
          <a:lstStyle/>
          <a:p>
            <a:r>
              <a:rPr lang="en-US" u="sng" dirty="0"/>
              <a:t>Combining Conditions.</a:t>
            </a:r>
            <a:endParaRPr lang="en-IN" u="sng" dirty="0"/>
          </a:p>
        </p:txBody>
      </p:sp>
      <p:sp>
        <p:nvSpPr>
          <p:cNvPr id="3" name="Content Placeholder 2">
            <a:extLst>
              <a:ext uri="{FF2B5EF4-FFF2-40B4-BE49-F238E27FC236}">
                <a16:creationId xmlns:a16="http://schemas.microsoft.com/office/drawing/2014/main" id="{C8545738-82B7-7222-636D-543BD71F86F2}"/>
              </a:ext>
            </a:extLst>
          </p:cNvPr>
          <p:cNvSpPr>
            <a:spLocks noGrp="1"/>
          </p:cNvSpPr>
          <p:nvPr>
            <p:ph idx="1"/>
          </p:nvPr>
        </p:nvSpPr>
        <p:spPr/>
        <p:txBody>
          <a:bodyPr/>
          <a:lstStyle/>
          <a:p>
            <a:pPr marL="0" indent="0">
              <a:buNone/>
            </a:pPr>
            <a:r>
              <a:rPr lang="en-US" dirty="0"/>
              <a:t>For combining conditions in you if statement or in functions you use the logic operators AND, OR.</a:t>
            </a:r>
          </a:p>
          <a:p>
            <a:pPr marL="0" indent="0">
              <a:buNone/>
            </a:pPr>
            <a:r>
              <a:rPr lang="en-US" dirty="0"/>
              <a:t>For AND both conditions have to be true </a:t>
            </a:r>
          </a:p>
          <a:p>
            <a:pPr marL="0" indent="0">
              <a:buNone/>
            </a:pPr>
            <a:r>
              <a:rPr lang="en-US" dirty="0"/>
              <a:t>With OR either condition has to be true.</a:t>
            </a:r>
          </a:p>
          <a:p>
            <a:pPr marL="0" indent="0">
              <a:buNone/>
            </a:pPr>
            <a:r>
              <a:rPr lang="en-US" dirty="0"/>
              <a:t>You can combine and + or statements using the\.</a:t>
            </a:r>
          </a:p>
          <a:p>
            <a:pPr marL="0" indent="0">
              <a:buNone/>
            </a:pPr>
            <a:r>
              <a:rPr lang="en-US" dirty="0"/>
              <a:t>There is an order of operations the same as in </a:t>
            </a:r>
            <a:r>
              <a:rPr lang="en-US" dirty="0" err="1"/>
              <a:t>maths</a:t>
            </a:r>
            <a:r>
              <a:rPr lang="en-US" dirty="0"/>
              <a:t> so if you are combining an and &amp; or statement the and will be performed first, the best way to avoid this is to use parentheses to make sure you perfume each statement separately.</a:t>
            </a:r>
            <a:endParaRPr lang="en-IN" dirty="0"/>
          </a:p>
        </p:txBody>
      </p:sp>
      <p:pic>
        <p:nvPicPr>
          <p:cNvPr id="5" name="Picture 4">
            <a:extLst>
              <a:ext uri="{FF2B5EF4-FFF2-40B4-BE49-F238E27FC236}">
                <a16:creationId xmlns:a16="http://schemas.microsoft.com/office/drawing/2014/main" id="{44EB77B6-2B36-C619-33CD-76C61F87DCF0}"/>
              </a:ext>
            </a:extLst>
          </p:cNvPr>
          <p:cNvPicPr>
            <a:picLocks noChangeAspect="1"/>
          </p:cNvPicPr>
          <p:nvPr/>
        </p:nvPicPr>
        <p:blipFill>
          <a:blip r:embed="rId2"/>
          <a:srcRect/>
          <a:stretch/>
        </p:blipFill>
        <p:spPr>
          <a:xfrm>
            <a:off x="5209400" y="4257368"/>
            <a:ext cx="2872715" cy="2222090"/>
          </a:xfrm>
          <a:prstGeom prst="rect">
            <a:avLst/>
          </a:prstGeom>
        </p:spPr>
      </p:pic>
    </p:spTree>
    <p:extLst>
      <p:ext uri="{BB962C8B-B14F-4D97-AF65-F5344CB8AC3E}">
        <p14:creationId xmlns:p14="http://schemas.microsoft.com/office/powerpoint/2010/main" val="3953725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5F37-E3E6-BFD4-8D55-D3F1E6982DAF}"/>
              </a:ext>
            </a:extLst>
          </p:cNvPr>
          <p:cNvSpPr>
            <a:spLocks noGrp="1"/>
          </p:cNvSpPr>
          <p:nvPr>
            <p:ph type="title"/>
          </p:nvPr>
        </p:nvSpPr>
        <p:spPr/>
        <p:txBody>
          <a:bodyPr/>
          <a:lstStyle/>
          <a:p>
            <a:r>
              <a:rPr lang="en-US" u="sng" dirty="0"/>
              <a:t>Nested If Statements.</a:t>
            </a:r>
            <a:endParaRPr lang="en-IN" u="sng" dirty="0"/>
          </a:p>
        </p:txBody>
      </p:sp>
      <p:sp>
        <p:nvSpPr>
          <p:cNvPr id="3" name="Content Placeholder 2">
            <a:extLst>
              <a:ext uri="{FF2B5EF4-FFF2-40B4-BE49-F238E27FC236}">
                <a16:creationId xmlns:a16="http://schemas.microsoft.com/office/drawing/2014/main" id="{77227AEF-765D-1853-5BC7-198380160A68}"/>
              </a:ext>
            </a:extLst>
          </p:cNvPr>
          <p:cNvSpPr>
            <a:spLocks noGrp="1"/>
          </p:cNvSpPr>
          <p:nvPr>
            <p:ph idx="1"/>
          </p:nvPr>
        </p:nvSpPr>
        <p:spPr/>
        <p:txBody>
          <a:bodyPr/>
          <a:lstStyle/>
          <a:p>
            <a:pPr marL="0" indent="0">
              <a:buNone/>
            </a:pPr>
            <a:r>
              <a:rPr lang="en-US" dirty="0"/>
              <a:t>The nested if statement is an if statement within an if statement.. The indent of the code indicates which line is part of the if statements.</a:t>
            </a:r>
            <a:endParaRPr lang="en-IN" dirty="0"/>
          </a:p>
        </p:txBody>
      </p:sp>
      <p:pic>
        <p:nvPicPr>
          <p:cNvPr id="5" name="Picture 4">
            <a:extLst>
              <a:ext uri="{FF2B5EF4-FFF2-40B4-BE49-F238E27FC236}">
                <a16:creationId xmlns:a16="http://schemas.microsoft.com/office/drawing/2014/main" id="{6E98143A-4297-C89D-D1CB-0A6448B96F55}"/>
              </a:ext>
            </a:extLst>
          </p:cNvPr>
          <p:cNvPicPr>
            <a:picLocks noChangeAspect="1"/>
          </p:cNvPicPr>
          <p:nvPr/>
        </p:nvPicPr>
        <p:blipFill>
          <a:blip r:embed="rId2"/>
          <a:stretch>
            <a:fillRect/>
          </a:stretch>
        </p:blipFill>
        <p:spPr>
          <a:xfrm>
            <a:off x="3179266" y="2946180"/>
            <a:ext cx="4580660" cy="3269226"/>
          </a:xfrm>
          <a:prstGeom prst="rect">
            <a:avLst/>
          </a:prstGeom>
        </p:spPr>
      </p:pic>
    </p:spTree>
    <p:extLst>
      <p:ext uri="{BB962C8B-B14F-4D97-AF65-F5344CB8AC3E}">
        <p14:creationId xmlns:p14="http://schemas.microsoft.com/office/powerpoint/2010/main" val="65544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0FA1-ECB8-3D8D-85EA-108BD37B0D6C}"/>
              </a:ext>
            </a:extLst>
          </p:cNvPr>
          <p:cNvSpPr>
            <a:spLocks noGrp="1"/>
          </p:cNvSpPr>
          <p:nvPr>
            <p:ph type="title"/>
          </p:nvPr>
        </p:nvSpPr>
        <p:spPr/>
        <p:txBody>
          <a:bodyPr/>
          <a:lstStyle/>
          <a:p>
            <a:r>
              <a:rPr lang="en-US" u="sng" dirty="0"/>
              <a:t>About Myself.</a:t>
            </a:r>
            <a:endParaRPr lang="en-IN" u="sng" dirty="0"/>
          </a:p>
        </p:txBody>
      </p:sp>
      <p:sp>
        <p:nvSpPr>
          <p:cNvPr id="3" name="Content Placeholder 2">
            <a:extLst>
              <a:ext uri="{FF2B5EF4-FFF2-40B4-BE49-F238E27FC236}">
                <a16:creationId xmlns:a16="http://schemas.microsoft.com/office/drawing/2014/main" id="{196E7E3C-22E2-1583-D79A-7A057EA11445}"/>
              </a:ext>
            </a:extLst>
          </p:cNvPr>
          <p:cNvSpPr>
            <a:spLocks noGrp="1"/>
          </p:cNvSpPr>
          <p:nvPr>
            <p:ph idx="1"/>
          </p:nvPr>
        </p:nvSpPr>
        <p:spPr/>
        <p:txBody>
          <a:bodyPr/>
          <a:lstStyle/>
          <a:p>
            <a:pPr marL="0" indent="0">
              <a:buNone/>
            </a:pPr>
            <a:r>
              <a:rPr lang="en-US" dirty="0"/>
              <a:t>My name is Adith </a:t>
            </a:r>
            <a:r>
              <a:rPr lang="en-US" dirty="0" err="1"/>
              <a:t>Kuttappan</a:t>
            </a:r>
            <a:r>
              <a:rPr lang="en-US" dirty="0"/>
              <a:t>, and I am currently a first-semester student in Software Engineering. I have always been interested in technology and problem-solving, which led me to choose this field of study. I also pursued a Diploma in Python Programming to strengthen my coding skills and build a solid foundation in programming. Through this course, I aim to learn how to write clean, efficient Python code and apply it to real-world tasks such as automation and application development. My long-term career goal is to become a professional software developer, specializing in areas like web development, data science, or artificial intelligence. I am eager to gain hands-on experience, contribute to meaningful projects, and continuously grow in the tech industry.</a:t>
            </a:r>
          </a:p>
          <a:p>
            <a:endParaRPr lang="en-IN" dirty="0"/>
          </a:p>
        </p:txBody>
      </p:sp>
    </p:spTree>
    <p:extLst>
      <p:ext uri="{BB962C8B-B14F-4D97-AF65-F5344CB8AC3E}">
        <p14:creationId xmlns:p14="http://schemas.microsoft.com/office/powerpoint/2010/main" val="20033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768A-F6EB-3FDA-9D5B-290CE3EABCEA}"/>
              </a:ext>
            </a:extLst>
          </p:cNvPr>
          <p:cNvSpPr>
            <a:spLocks noGrp="1"/>
          </p:cNvSpPr>
          <p:nvPr>
            <p:ph type="title"/>
          </p:nvPr>
        </p:nvSpPr>
        <p:spPr/>
        <p:txBody>
          <a:bodyPr/>
          <a:lstStyle/>
          <a:p>
            <a:r>
              <a:rPr lang="en-US" u="sng" dirty="0"/>
              <a:t>For Loops.</a:t>
            </a:r>
            <a:endParaRPr lang="en-IN" u="sng" dirty="0"/>
          </a:p>
        </p:txBody>
      </p:sp>
      <p:sp>
        <p:nvSpPr>
          <p:cNvPr id="3" name="Content Placeholder 2">
            <a:extLst>
              <a:ext uri="{FF2B5EF4-FFF2-40B4-BE49-F238E27FC236}">
                <a16:creationId xmlns:a16="http://schemas.microsoft.com/office/drawing/2014/main" id="{30A676B8-B810-49E2-F534-D2E5A11C3F2A}"/>
              </a:ext>
            </a:extLst>
          </p:cNvPr>
          <p:cNvSpPr>
            <a:spLocks noGrp="1"/>
          </p:cNvSpPr>
          <p:nvPr>
            <p:ph idx="1"/>
          </p:nvPr>
        </p:nvSpPr>
        <p:spPr/>
        <p:txBody>
          <a:bodyPr/>
          <a:lstStyle/>
          <a:p>
            <a:pPr marL="0" indent="0">
              <a:buNone/>
            </a:pPr>
            <a:r>
              <a:rPr lang="en-US" dirty="0"/>
              <a:t>Turtle is a library you can import into your program to draw lines in your program. Loops allow you to repeat the same line of code as often as you want. For Loops are generally used when you have a piece of code you want to repeat a number of times. Only the code that is indented in your for loop is repeated. </a:t>
            </a:r>
            <a:endParaRPr lang="en-IN" dirty="0"/>
          </a:p>
        </p:txBody>
      </p:sp>
      <p:pic>
        <p:nvPicPr>
          <p:cNvPr id="5" name="Picture 4">
            <a:extLst>
              <a:ext uri="{FF2B5EF4-FFF2-40B4-BE49-F238E27FC236}">
                <a16:creationId xmlns:a16="http://schemas.microsoft.com/office/drawing/2014/main" id="{CCB0E757-54C8-C605-26D8-A7342C82EBA7}"/>
              </a:ext>
            </a:extLst>
          </p:cNvPr>
          <p:cNvPicPr>
            <a:picLocks noChangeAspect="1"/>
          </p:cNvPicPr>
          <p:nvPr/>
        </p:nvPicPr>
        <p:blipFill>
          <a:blip r:embed="rId2"/>
          <a:stretch>
            <a:fillRect/>
          </a:stretch>
        </p:blipFill>
        <p:spPr>
          <a:xfrm>
            <a:off x="3503438" y="3429000"/>
            <a:ext cx="3549712" cy="2492478"/>
          </a:xfrm>
          <a:prstGeom prst="rect">
            <a:avLst/>
          </a:prstGeom>
        </p:spPr>
      </p:pic>
    </p:spTree>
    <p:extLst>
      <p:ext uri="{BB962C8B-B14F-4D97-AF65-F5344CB8AC3E}">
        <p14:creationId xmlns:p14="http://schemas.microsoft.com/office/powerpoint/2010/main" val="3081813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A879-6658-058B-964C-B37DB8284EF5}"/>
              </a:ext>
            </a:extLst>
          </p:cNvPr>
          <p:cNvSpPr>
            <a:spLocks noGrp="1"/>
          </p:cNvSpPr>
          <p:nvPr>
            <p:ph type="title"/>
          </p:nvPr>
        </p:nvSpPr>
        <p:spPr/>
        <p:txBody>
          <a:bodyPr/>
          <a:lstStyle/>
          <a:p>
            <a:r>
              <a:rPr lang="en-US" u="sng" dirty="0"/>
              <a:t>Nested Loops.</a:t>
            </a:r>
            <a:endParaRPr lang="en-IN" u="sng" dirty="0"/>
          </a:p>
        </p:txBody>
      </p:sp>
      <p:sp>
        <p:nvSpPr>
          <p:cNvPr id="3" name="Content Placeholder 2">
            <a:extLst>
              <a:ext uri="{FF2B5EF4-FFF2-40B4-BE49-F238E27FC236}">
                <a16:creationId xmlns:a16="http://schemas.microsoft.com/office/drawing/2014/main" id="{FABD2DBE-3CDF-F418-33C7-79D25DDB2BAD}"/>
              </a:ext>
            </a:extLst>
          </p:cNvPr>
          <p:cNvSpPr>
            <a:spLocks noGrp="1"/>
          </p:cNvSpPr>
          <p:nvPr>
            <p:ph idx="1"/>
          </p:nvPr>
        </p:nvSpPr>
        <p:spPr/>
        <p:txBody>
          <a:bodyPr/>
          <a:lstStyle/>
          <a:p>
            <a:pPr marL="0" indent="0">
              <a:buNone/>
            </a:pPr>
            <a:r>
              <a:rPr lang="en-US" dirty="0"/>
              <a:t>A nested loop is one loop inside another loop, what will happen is the outside loop will execute the number of times you have specified so the number of times its specified each time the outside loop is run. A variable can be used as the condition for your loop, this is useful if you need to change a value later.</a:t>
            </a:r>
            <a:endParaRPr lang="en-IN" dirty="0"/>
          </a:p>
        </p:txBody>
      </p:sp>
      <p:pic>
        <p:nvPicPr>
          <p:cNvPr id="5" name="Picture 4">
            <a:extLst>
              <a:ext uri="{FF2B5EF4-FFF2-40B4-BE49-F238E27FC236}">
                <a16:creationId xmlns:a16="http://schemas.microsoft.com/office/drawing/2014/main" id="{8E20FF1B-08C9-3C06-E809-8055A4B2CC0F}"/>
              </a:ext>
            </a:extLst>
          </p:cNvPr>
          <p:cNvPicPr>
            <a:picLocks noChangeAspect="1"/>
          </p:cNvPicPr>
          <p:nvPr/>
        </p:nvPicPr>
        <p:blipFill>
          <a:blip r:embed="rId2"/>
          <a:stretch>
            <a:fillRect/>
          </a:stretch>
        </p:blipFill>
        <p:spPr>
          <a:xfrm>
            <a:off x="3064328" y="3429000"/>
            <a:ext cx="3883120" cy="2728452"/>
          </a:xfrm>
          <a:prstGeom prst="rect">
            <a:avLst/>
          </a:prstGeom>
        </p:spPr>
      </p:pic>
    </p:spTree>
    <p:extLst>
      <p:ext uri="{BB962C8B-B14F-4D97-AF65-F5344CB8AC3E}">
        <p14:creationId xmlns:p14="http://schemas.microsoft.com/office/powerpoint/2010/main" val="1135024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BE02-F6E1-5B45-5416-B64DD01EC868}"/>
              </a:ext>
            </a:extLst>
          </p:cNvPr>
          <p:cNvSpPr>
            <a:spLocks noGrp="1"/>
          </p:cNvSpPr>
          <p:nvPr>
            <p:ph type="title"/>
          </p:nvPr>
        </p:nvSpPr>
        <p:spPr/>
        <p:txBody>
          <a:bodyPr/>
          <a:lstStyle/>
          <a:p>
            <a:r>
              <a:rPr lang="en-US" u="sng" dirty="0"/>
              <a:t>Accessing the Loop Value.</a:t>
            </a:r>
            <a:endParaRPr lang="en-IN" u="sng" dirty="0"/>
          </a:p>
        </p:txBody>
      </p:sp>
      <p:sp>
        <p:nvSpPr>
          <p:cNvPr id="3" name="Content Placeholder 2">
            <a:extLst>
              <a:ext uri="{FF2B5EF4-FFF2-40B4-BE49-F238E27FC236}">
                <a16:creationId xmlns:a16="http://schemas.microsoft.com/office/drawing/2014/main" id="{B445953B-C0D9-EC0B-4FEE-DB14AA8FBBF8}"/>
              </a:ext>
            </a:extLst>
          </p:cNvPr>
          <p:cNvSpPr>
            <a:spLocks noGrp="1"/>
          </p:cNvSpPr>
          <p:nvPr>
            <p:ph idx="1"/>
          </p:nvPr>
        </p:nvSpPr>
        <p:spPr/>
        <p:txBody>
          <a:bodyPr/>
          <a:lstStyle/>
          <a:p>
            <a:pPr marL="0" indent="0">
              <a:buNone/>
            </a:pPr>
            <a:r>
              <a:rPr lang="en-US" dirty="0"/>
              <a:t>You can access the steps in a loops range by having the loops count from one but as most programming languages count from 0, you will be one less than the highest value in the range if you count from one. You can tell your for loop exactly what or how many values are in the for loops range.</a:t>
            </a:r>
            <a:endParaRPr lang="en-IN" dirty="0"/>
          </a:p>
        </p:txBody>
      </p:sp>
      <p:pic>
        <p:nvPicPr>
          <p:cNvPr id="5" name="Picture 4">
            <a:extLst>
              <a:ext uri="{FF2B5EF4-FFF2-40B4-BE49-F238E27FC236}">
                <a16:creationId xmlns:a16="http://schemas.microsoft.com/office/drawing/2014/main" id="{17454B49-A61E-B0C4-41E5-3E64A0085FAD}"/>
              </a:ext>
            </a:extLst>
          </p:cNvPr>
          <p:cNvPicPr>
            <a:picLocks noChangeAspect="1"/>
          </p:cNvPicPr>
          <p:nvPr/>
        </p:nvPicPr>
        <p:blipFill>
          <a:blip r:embed="rId2"/>
          <a:stretch>
            <a:fillRect/>
          </a:stretch>
        </p:blipFill>
        <p:spPr>
          <a:xfrm>
            <a:off x="3623433" y="3231316"/>
            <a:ext cx="3751824" cy="2984090"/>
          </a:xfrm>
          <a:prstGeom prst="rect">
            <a:avLst/>
          </a:prstGeom>
        </p:spPr>
      </p:pic>
    </p:spTree>
    <p:extLst>
      <p:ext uri="{BB962C8B-B14F-4D97-AF65-F5344CB8AC3E}">
        <p14:creationId xmlns:p14="http://schemas.microsoft.com/office/powerpoint/2010/main" val="3408191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EBE8CB-4AD3-5FCC-8795-84B4CFF4D40C}"/>
              </a:ext>
            </a:extLst>
          </p:cNvPr>
          <p:cNvSpPr>
            <a:spLocks noGrp="1"/>
          </p:cNvSpPr>
          <p:nvPr>
            <p:ph idx="1"/>
          </p:nvPr>
        </p:nvSpPr>
        <p:spPr>
          <a:xfrm>
            <a:off x="1066800" y="904568"/>
            <a:ext cx="10058400" cy="5048176"/>
          </a:xfrm>
        </p:spPr>
        <p:txBody>
          <a:bodyPr/>
          <a:lstStyle/>
          <a:p>
            <a:r>
              <a:rPr lang="en-US" dirty="0"/>
              <a:t>Loops allow you to repeat the same line of code as often as you want, while loops allow you to execute code until a particular condition is true</a:t>
            </a:r>
          </a:p>
          <a:p>
            <a:r>
              <a:rPr lang="en-US" dirty="0"/>
              <a:t>Mistakes are made throughout coding, with loops the problems can be harder to find as you could have gone through the loop a number of times before the error happens.</a:t>
            </a:r>
          </a:p>
          <a:p>
            <a:r>
              <a:rPr lang="en-US" dirty="0"/>
              <a:t>With while loops you have to make sure your condition changes or you could have an infinite loop with no way to end</a:t>
            </a:r>
            <a:endParaRPr lang="en-IN" dirty="0"/>
          </a:p>
        </p:txBody>
      </p:sp>
      <p:pic>
        <p:nvPicPr>
          <p:cNvPr id="5" name="Picture 4">
            <a:extLst>
              <a:ext uri="{FF2B5EF4-FFF2-40B4-BE49-F238E27FC236}">
                <a16:creationId xmlns:a16="http://schemas.microsoft.com/office/drawing/2014/main" id="{0C76CED1-4D86-B313-3D1E-43C44DBE3775}"/>
              </a:ext>
            </a:extLst>
          </p:cNvPr>
          <p:cNvPicPr>
            <a:picLocks noChangeAspect="1"/>
          </p:cNvPicPr>
          <p:nvPr/>
        </p:nvPicPr>
        <p:blipFill>
          <a:blip r:embed="rId2"/>
          <a:stretch>
            <a:fillRect/>
          </a:stretch>
        </p:blipFill>
        <p:spPr>
          <a:xfrm>
            <a:off x="1066800" y="3352800"/>
            <a:ext cx="3692467" cy="2738284"/>
          </a:xfrm>
          <a:prstGeom prst="rect">
            <a:avLst/>
          </a:prstGeom>
        </p:spPr>
      </p:pic>
      <p:pic>
        <p:nvPicPr>
          <p:cNvPr id="7" name="Picture 6">
            <a:extLst>
              <a:ext uri="{FF2B5EF4-FFF2-40B4-BE49-F238E27FC236}">
                <a16:creationId xmlns:a16="http://schemas.microsoft.com/office/drawing/2014/main" id="{5DA00590-3F67-7A8A-FF26-77374B12D027}"/>
              </a:ext>
            </a:extLst>
          </p:cNvPr>
          <p:cNvPicPr>
            <a:picLocks noChangeAspect="1"/>
          </p:cNvPicPr>
          <p:nvPr/>
        </p:nvPicPr>
        <p:blipFill>
          <a:blip r:embed="rId3"/>
          <a:stretch>
            <a:fillRect/>
          </a:stretch>
        </p:blipFill>
        <p:spPr>
          <a:xfrm>
            <a:off x="5753794" y="3243277"/>
            <a:ext cx="4678232" cy="2975625"/>
          </a:xfrm>
          <a:prstGeom prst="rect">
            <a:avLst/>
          </a:prstGeom>
        </p:spPr>
      </p:pic>
    </p:spTree>
    <p:extLst>
      <p:ext uri="{BB962C8B-B14F-4D97-AF65-F5344CB8AC3E}">
        <p14:creationId xmlns:p14="http://schemas.microsoft.com/office/powerpoint/2010/main" val="3133524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D1E544-2523-36AF-67E7-DE0267AEF7C7}"/>
              </a:ext>
            </a:extLst>
          </p:cNvPr>
          <p:cNvSpPr>
            <a:spLocks noGrp="1"/>
          </p:cNvSpPr>
          <p:nvPr>
            <p:ph idx="1"/>
          </p:nvPr>
        </p:nvSpPr>
        <p:spPr>
          <a:xfrm>
            <a:off x="1066800" y="934066"/>
            <a:ext cx="10058400" cy="3618269"/>
          </a:xfrm>
        </p:spPr>
        <p:txBody>
          <a:bodyPr>
            <a:normAutofit fontScale="92500"/>
          </a:bodyPr>
          <a:lstStyle/>
          <a:p>
            <a:r>
              <a:rPr lang="en-US" dirty="0"/>
              <a:t>Lists allow you to store multiple values.</a:t>
            </a:r>
          </a:p>
          <a:p>
            <a:r>
              <a:rPr lang="en-US" dirty="0"/>
              <a:t>You can store different data types in a list but is not recommended as it can become confusing for both you and your code when getting data from your list later.</a:t>
            </a:r>
          </a:p>
          <a:p>
            <a:r>
              <a:rPr lang="en-US" dirty="0"/>
              <a:t>You can create empty list and add values to it later.</a:t>
            </a:r>
          </a:p>
          <a:p>
            <a:r>
              <a:rPr lang="en-US" dirty="0"/>
              <a:t>Lists count from 0, python does also allow you to count backward with-1 being the last value in the list.</a:t>
            </a:r>
          </a:p>
          <a:p>
            <a:r>
              <a:rPr lang="en-US" dirty="0"/>
              <a:t>For removing from your lists you have two options : 1. Remove()- Used when you know the value you want removed. </a:t>
            </a:r>
          </a:p>
          <a:p>
            <a:pPr marL="0" indent="0">
              <a:buNone/>
            </a:pPr>
            <a:r>
              <a:rPr lang="en-US" dirty="0"/>
              <a:t>2. Del- Used when you know the index number if item you want removed.</a:t>
            </a:r>
          </a:p>
          <a:p>
            <a:r>
              <a:rPr lang="en-US" dirty="0"/>
              <a:t>You can change a value in a list by simply reassigning the value to a new one </a:t>
            </a:r>
            <a:r>
              <a:rPr lang="en-US" dirty="0" err="1"/>
              <a:t>eg.list</a:t>
            </a:r>
            <a:r>
              <a:rPr lang="en-US" dirty="0"/>
              <a:t>[0] = “new value”. The index is the position of a value in a list.</a:t>
            </a:r>
          </a:p>
          <a:p>
            <a:r>
              <a:rPr lang="en-US" dirty="0"/>
              <a:t>If you want the get the length of your list you use the </a:t>
            </a:r>
            <a:r>
              <a:rPr lang="en-US" dirty="0" err="1"/>
              <a:t>len</a:t>
            </a:r>
            <a:r>
              <a:rPr lang="en-US" dirty="0"/>
              <a:t>()function, useful for using in loops to search though the List.</a:t>
            </a:r>
            <a:endParaRPr lang="en-IN" dirty="0"/>
          </a:p>
        </p:txBody>
      </p:sp>
      <p:pic>
        <p:nvPicPr>
          <p:cNvPr id="5" name="Picture 4">
            <a:extLst>
              <a:ext uri="{FF2B5EF4-FFF2-40B4-BE49-F238E27FC236}">
                <a16:creationId xmlns:a16="http://schemas.microsoft.com/office/drawing/2014/main" id="{75F98308-0124-AA67-6D6D-F75E6A9C9B83}"/>
              </a:ext>
            </a:extLst>
          </p:cNvPr>
          <p:cNvPicPr>
            <a:picLocks noChangeAspect="1"/>
          </p:cNvPicPr>
          <p:nvPr/>
        </p:nvPicPr>
        <p:blipFill>
          <a:blip r:embed="rId2"/>
          <a:stretch>
            <a:fillRect/>
          </a:stretch>
        </p:blipFill>
        <p:spPr>
          <a:xfrm>
            <a:off x="8200103" y="4378796"/>
            <a:ext cx="2755139" cy="1928597"/>
          </a:xfrm>
          <a:prstGeom prst="rect">
            <a:avLst/>
          </a:prstGeom>
        </p:spPr>
      </p:pic>
      <p:pic>
        <p:nvPicPr>
          <p:cNvPr id="7" name="Picture 6">
            <a:extLst>
              <a:ext uri="{FF2B5EF4-FFF2-40B4-BE49-F238E27FC236}">
                <a16:creationId xmlns:a16="http://schemas.microsoft.com/office/drawing/2014/main" id="{26DD90C1-78A0-9986-17AF-41C9A1CF29CF}"/>
              </a:ext>
            </a:extLst>
          </p:cNvPr>
          <p:cNvPicPr>
            <a:picLocks noChangeAspect="1"/>
          </p:cNvPicPr>
          <p:nvPr/>
        </p:nvPicPr>
        <p:blipFill>
          <a:blip r:embed="rId3"/>
          <a:stretch>
            <a:fillRect/>
          </a:stretch>
        </p:blipFill>
        <p:spPr>
          <a:xfrm>
            <a:off x="1622648" y="4378795"/>
            <a:ext cx="2251262" cy="2001857"/>
          </a:xfrm>
          <a:prstGeom prst="rect">
            <a:avLst/>
          </a:prstGeom>
        </p:spPr>
      </p:pic>
      <p:pic>
        <p:nvPicPr>
          <p:cNvPr id="9" name="Picture 8">
            <a:extLst>
              <a:ext uri="{FF2B5EF4-FFF2-40B4-BE49-F238E27FC236}">
                <a16:creationId xmlns:a16="http://schemas.microsoft.com/office/drawing/2014/main" id="{93DE3C57-236A-28D1-6124-C3DF1B40E85D}"/>
              </a:ext>
            </a:extLst>
          </p:cNvPr>
          <p:cNvPicPr>
            <a:picLocks noChangeAspect="1"/>
          </p:cNvPicPr>
          <p:nvPr/>
        </p:nvPicPr>
        <p:blipFill>
          <a:blip r:embed="rId4"/>
          <a:stretch>
            <a:fillRect/>
          </a:stretch>
        </p:blipFill>
        <p:spPr>
          <a:xfrm>
            <a:off x="4670322" y="4431659"/>
            <a:ext cx="2563410" cy="1822869"/>
          </a:xfrm>
          <a:prstGeom prst="rect">
            <a:avLst/>
          </a:prstGeom>
        </p:spPr>
      </p:pic>
    </p:spTree>
    <p:extLst>
      <p:ext uri="{BB962C8B-B14F-4D97-AF65-F5344CB8AC3E}">
        <p14:creationId xmlns:p14="http://schemas.microsoft.com/office/powerpoint/2010/main" val="3631445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81113-F45A-A2D6-4289-DAB641DE460E}"/>
              </a:ext>
            </a:extLst>
          </p:cNvPr>
          <p:cNvSpPr>
            <a:spLocks noGrp="1"/>
          </p:cNvSpPr>
          <p:nvPr>
            <p:ph idx="1"/>
          </p:nvPr>
        </p:nvSpPr>
        <p:spPr>
          <a:xfrm>
            <a:off x="1066800" y="855406"/>
            <a:ext cx="10058400" cy="3274142"/>
          </a:xfrm>
        </p:spPr>
        <p:txBody>
          <a:bodyPr>
            <a:normAutofit fontScale="92500" lnSpcReduction="10000"/>
          </a:bodyPr>
          <a:lstStyle/>
          <a:p>
            <a:r>
              <a:rPr lang="en-US" dirty="0"/>
              <a:t>When creating files in your code you need to specify the file name including the file extension and the access mode.</a:t>
            </a:r>
          </a:p>
          <a:p>
            <a:r>
              <a:rPr lang="en-US" dirty="0"/>
              <a:t>The file extension is what type of file it is, .txt would be a text file.</a:t>
            </a:r>
          </a:p>
          <a:p>
            <a:r>
              <a:rPr lang="en-US" dirty="0"/>
              <a:t>Access mode is whether you can read or write to the file.</a:t>
            </a:r>
          </a:p>
          <a:p>
            <a:r>
              <a:rPr lang="en-US" dirty="0"/>
              <a:t>Access mode parameters:</a:t>
            </a:r>
            <a:endParaRPr lang="en-IN" dirty="0"/>
          </a:p>
          <a:p>
            <a:pPr marL="0" indent="0">
              <a:buNone/>
            </a:pPr>
            <a:r>
              <a:rPr lang="en-IN" dirty="0"/>
              <a:t>r – read the file.</a:t>
            </a:r>
          </a:p>
          <a:p>
            <a:pPr marL="0" indent="0">
              <a:buNone/>
            </a:pPr>
            <a:r>
              <a:rPr lang="en-IN" dirty="0"/>
              <a:t>w – write to the file.</a:t>
            </a:r>
          </a:p>
          <a:p>
            <a:pPr marL="0" indent="0">
              <a:buNone/>
            </a:pPr>
            <a:r>
              <a:rPr lang="en-IN" dirty="0"/>
              <a:t>a – append to the existing file content.</a:t>
            </a:r>
          </a:p>
          <a:p>
            <a:r>
              <a:rPr lang="en-IN" dirty="0"/>
              <a:t>A csv file is a comma separated values file.</a:t>
            </a:r>
          </a:p>
          <a:p>
            <a:r>
              <a:rPr lang="en-IN" dirty="0"/>
              <a:t>When using the write of function to write to a file you need to use \n to write on a new line.</a:t>
            </a:r>
          </a:p>
          <a:p>
            <a:r>
              <a:rPr lang="en-IN" dirty="0"/>
              <a:t>Remember you need to close files after opening them.</a:t>
            </a:r>
          </a:p>
          <a:p>
            <a:pPr marL="0" indent="0">
              <a:buNone/>
            </a:pPr>
            <a:endParaRPr lang="en-US" dirty="0"/>
          </a:p>
        </p:txBody>
      </p:sp>
      <p:pic>
        <p:nvPicPr>
          <p:cNvPr id="5" name="Picture 4">
            <a:extLst>
              <a:ext uri="{FF2B5EF4-FFF2-40B4-BE49-F238E27FC236}">
                <a16:creationId xmlns:a16="http://schemas.microsoft.com/office/drawing/2014/main" id="{1B2D1103-F268-D288-D2C8-F66BF6846095}"/>
              </a:ext>
            </a:extLst>
          </p:cNvPr>
          <p:cNvPicPr>
            <a:picLocks noChangeAspect="1"/>
          </p:cNvPicPr>
          <p:nvPr/>
        </p:nvPicPr>
        <p:blipFill>
          <a:blip r:embed="rId2"/>
          <a:stretch>
            <a:fillRect/>
          </a:stretch>
        </p:blipFill>
        <p:spPr>
          <a:xfrm>
            <a:off x="8965886" y="1838632"/>
            <a:ext cx="2590037" cy="1750143"/>
          </a:xfrm>
          <a:prstGeom prst="rect">
            <a:avLst/>
          </a:prstGeom>
        </p:spPr>
      </p:pic>
      <p:pic>
        <p:nvPicPr>
          <p:cNvPr id="7" name="Picture 6">
            <a:extLst>
              <a:ext uri="{FF2B5EF4-FFF2-40B4-BE49-F238E27FC236}">
                <a16:creationId xmlns:a16="http://schemas.microsoft.com/office/drawing/2014/main" id="{A9773D5E-425E-5124-88B3-0A553F16858E}"/>
              </a:ext>
            </a:extLst>
          </p:cNvPr>
          <p:cNvPicPr>
            <a:picLocks noChangeAspect="1"/>
          </p:cNvPicPr>
          <p:nvPr/>
        </p:nvPicPr>
        <p:blipFill>
          <a:blip r:embed="rId3"/>
          <a:stretch>
            <a:fillRect/>
          </a:stretch>
        </p:blipFill>
        <p:spPr>
          <a:xfrm>
            <a:off x="491613" y="4424516"/>
            <a:ext cx="3086650" cy="1828989"/>
          </a:xfrm>
          <a:prstGeom prst="rect">
            <a:avLst/>
          </a:prstGeom>
        </p:spPr>
      </p:pic>
      <p:pic>
        <p:nvPicPr>
          <p:cNvPr id="9" name="Picture 8">
            <a:extLst>
              <a:ext uri="{FF2B5EF4-FFF2-40B4-BE49-F238E27FC236}">
                <a16:creationId xmlns:a16="http://schemas.microsoft.com/office/drawing/2014/main" id="{33DD28E2-56AF-3007-624E-9429A8C23071}"/>
              </a:ext>
            </a:extLst>
          </p:cNvPr>
          <p:cNvPicPr>
            <a:picLocks noChangeAspect="1"/>
          </p:cNvPicPr>
          <p:nvPr/>
        </p:nvPicPr>
        <p:blipFill>
          <a:blip r:embed="rId4"/>
          <a:stretch>
            <a:fillRect/>
          </a:stretch>
        </p:blipFill>
        <p:spPr>
          <a:xfrm>
            <a:off x="3952542" y="4275596"/>
            <a:ext cx="2841196" cy="1977909"/>
          </a:xfrm>
          <a:prstGeom prst="rect">
            <a:avLst/>
          </a:prstGeom>
        </p:spPr>
      </p:pic>
      <p:pic>
        <p:nvPicPr>
          <p:cNvPr id="11" name="Picture 10">
            <a:extLst>
              <a:ext uri="{FF2B5EF4-FFF2-40B4-BE49-F238E27FC236}">
                <a16:creationId xmlns:a16="http://schemas.microsoft.com/office/drawing/2014/main" id="{ECE7E890-B57F-99E2-1FF1-F76EDC372ACC}"/>
              </a:ext>
            </a:extLst>
          </p:cNvPr>
          <p:cNvPicPr>
            <a:picLocks noChangeAspect="1"/>
          </p:cNvPicPr>
          <p:nvPr/>
        </p:nvPicPr>
        <p:blipFill>
          <a:blip r:embed="rId5"/>
          <a:stretch>
            <a:fillRect/>
          </a:stretch>
        </p:blipFill>
        <p:spPr>
          <a:xfrm>
            <a:off x="8135000" y="4010789"/>
            <a:ext cx="3364479" cy="2242716"/>
          </a:xfrm>
          <a:prstGeom prst="rect">
            <a:avLst/>
          </a:prstGeom>
        </p:spPr>
      </p:pic>
    </p:spTree>
    <p:extLst>
      <p:ext uri="{BB962C8B-B14F-4D97-AF65-F5344CB8AC3E}">
        <p14:creationId xmlns:p14="http://schemas.microsoft.com/office/powerpoint/2010/main" val="358951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7108D6-9576-0C6A-89DF-4245EF4A391E}"/>
              </a:ext>
            </a:extLst>
          </p:cNvPr>
          <p:cNvSpPr>
            <a:spLocks noGrp="1"/>
          </p:cNvSpPr>
          <p:nvPr>
            <p:ph idx="1"/>
          </p:nvPr>
        </p:nvSpPr>
        <p:spPr>
          <a:xfrm>
            <a:off x="1066800" y="816077"/>
            <a:ext cx="10058400" cy="5136667"/>
          </a:xfrm>
        </p:spPr>
        <p:txBody>
          <a:bodyPr/>
          <a:lstStyle/>
          <a:p>
            <a:pPr marL="0" indent="0">
              <a:buNone/>
            </a:pPr>
            <a:r>
              <a:rPr lang="en-US" dirty="0"/>
              <a:t>For reading from a file you open it the same as you would if you were creating or writing to the file. You then use the  read function, to read al of its contents or you could use </a:t>
            </a:r>
            <a:r>
              <a:rPr lang="en-US" dirty="0" err="1"/>
              <a:t>readline</a:t>
            </a:r>
            <a:r>
              <a:rPr lang="en-US" dirty="0"/>
              <a:t> to read one line at a time. There is a library for helping reading csv files that provides many functions that you would otherwise have to create yourself. As there is no standard for csv files sometimes the separator or delimiter could be a semicolon or some other indicator instead of a comma and your program will need to know what the separator is . The with statement will automatically close a file after the code is finished and if an error occurred when writing or reading from the file. </a:t>
            </a:r>
            <a:endParaRPr lang="en-IN" dirty="0"/>
          </a:p>
        </p:txBody>
      </p:sp>
      <p:pic>
        <p:nvPicPr>
          <p:cNvPr id="5" name="Picture 4">
            <a:extLst>
              <a:ext uri="{FF2B5EF4-FFF2-40B4-BE49-F238E27FC236}">
                <a16:creationId xmlns:a16="http://schemas.microsoft.com/office/drawing/2014/main" id="{5F06BFD5-E09A-88F9-6657-E8195B9D089B}"/>
              </a:ext>
            </a:extLst>
          </p:cNvPr>
          <p:cNvPicPr>
            <a:picLocks noChangeAspect="1"/>
          </p:cNvPicPr>
          <p:nvPr/>
        </p:nvPicPr>
        <p:blipFill>
          <a:blip r:embed="rId2"/>
          <a:stretch>
            <a:fillRect/>
          </a:stretch>
        </p:blipFill>
        <p:spPr>
          <a:xfrm>
            <a:off x="1307841" y="3027647"/>
            <a:ext cx="4151622" cy="2925097"/>
          </a:xfrm>
          <a:prstGeom prst="rect">
            <a:avLst/>
          </a:prstGeom>
        </p:spPr>
      </p:pic>
      <p:pic>
        <p:nvPicPr>
          <p:cNvPr id="7" name="Picture 6">
            <a:extLst>
              <a:ext uri="{FF2B5EF4-FFF2-40B4-BE49-F238E27FC236}">
                <a16:creationId xmlns:a16="http://schemas.microsoft.com/office/drawing/2014/main" id="{870C1FBF-A4AE-B90C-8303-A8174ED88136}"/>
              </a:ext>
            </a:extLst>
          </p:cNvPr>
          <p:cNvPicPr>
            <a:picLocks noChangeAspect="1"/>
          </p:cNvPicPr>
          <p:nvPr/>
        </p:nvPicPr>
        <p:blipFill>
          <a:blip r:embed="rId3"/>
          <a:stretch>
            <a:fillRect/>
          </a:stretch>
        </p:blipFill>
        <p:spPr>
          <a:xfrm>
            <a:off x="6096000" y="2604860"/>
            <a:ext cx="3999769" cy="3347884"/>
          </a:xfrm>
          <a:prstGeom prst="rect">
            <a:avLst/>
          </a:prstGeom>
        </p:spPr>
      </p:pic>
    </p:spTree>
    <p:extLst>
      <p:ext uri="{BB962C8B-B14F-4D97-AF65-F5344CB8AC3E}">
        <p14:creationId xmlns:p14="http://schemas.microsoft.com/office/powerpoint/2010/main" val="2569386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FBD442-1DC9-5AAD-C1DA-0B7915BBB336}"/>
              </a:ext>
            </a:extLst>
          </p:cNvPr>
          <p:cNvSpPr>
            <a:spLocks noGrp="1"/>
          </p:cNvSpPr>
          <p:nvPr>
            <p:ph idx="1"/>
          </p:nvPr>
        </p:nvSpPr>
        <p:spPr>
          <a:xfrm>
            <a:off x="1066800" y="855406"/>
            <a:ext cx="10058400" cy="5097338"/>
          </a:xfrm>
        </p:spPr>
        <p:txBody>
          <a:bodyPr/>
          <a:lstStyle/>
          <a:p>
            <a:r>
              <a:rPr lang="en-US" dirty="0"/>
              <a:t>Indentation can be used to make code easier to read and relate codes together. Indentation will not affect the way your code appears when you run the project.</a:t>
            </a:r>
          </a:p>
          <a:p>
            <a:r>
              <a:rPr lang="en-US" dirty="0"/>
              <a:t>Visual studio will automatically add </a:t>
            </a:r>
            <a:r>
              <a:rPr lang="en-US" dirty="0" err="1"/>
              <a:t>colour</a:t>
            </a:r>
            <a:r>
              <a:rPr lang="en-US" dirty="0"/>
              <a:t> to certain aspects of code to help the readability of code.</a:t>
            </a:r>
          </a:p>
          <a:p>
            <a:r>
              <a:rPr lang="en-US" dirty="0"/>
              <a:t>Code is defined inside a code block. You define a code block by inserting ‘sub’ or ‘function’ followed by ‘end sub’ or ‘end function’. Alternatively, you can type ‘module’ followed by ‘end module’. Your code should appear between these.=</a:t>
            </a:r>
          </a:p>
          <a:p>
            <a:r>
              <a:rPr lang="en-US" dirty="0"/>
              <a:t>It is important to place your message within double quotation marks in your code.</a:t>
            </a:r>
          </a:p>
          <a:p>
            <a:endParaRPr lang="en-US" dirty="0"/>
          </a:p>
          <a:p>
            <a:endParaRPr lang="en-US" dirty="0"/>
          </a:p>
          <a:p>
            <a:endParaRPr lang="en-IN" dirty="0"/>
          </a:p>
        </p:txBody>
      </p:sp>
    </p:spTree>
    <p:extLst>
      <p:ext uri="{BB962C8B-B14F-4D97-AF65-F5344CB8AC3E}">
        <p14:creationId xmlns:p14="http://schemas.microsoft.com/office/powerpoint/2010/main" val="2310837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5ABC9-69FC-8438-EA93-6C6531DFFDB2}"/>
              </a:ext>
            </a:extLst>
          </p:cNvPr>
          <p:cNvSpPr>
            <a:spLocks noGrp="1"/>
          </p:cNvSpPr>
          <p:nvPr>
            <p:ph idx="1"/>
          </p:nvPr>
        </p:nvSpPr>
        <p:spPr>
          <a:xfrm>
            <a:off x="1066800" y="786581"/>
            <a:ext cx="10058400" cy="5166163"/>
          </a:xfrm>
        </p:spPr>
        <p:txBody>
          <a:bodyPr/>
          <a:lstStyle/>
          <a:p>
            <a:r>
              <a:rPr lang="en-US" dirty="0"/>
              <a:t>A function is a method or reusable section of code with a name you can call when you need it to perform a task, without having to rewrite the code again and again.</a:t>
            </a:r>
          </a:p>
          <a:p>
            <a:r>
              <a:rPr lang="en-US" dirty="0"/>
              <a:t>To create a function, you use the def keyword and give you function a name, and write code in the body of the function for what its going to do.</a:t>
            </a:r>
          </a:p>
          <a:p>
            <a:r>
              <a:rPr lang="en-US" dirty="0"/>
              <a:t>Parameters are pieces of data you pass into a function, they often behave like variables inside the function</a:t>
            </a:r>
          </a:p>
          <a:p>
            <a:endParaRPr lang="en-US" dirty="0"/>
          </a:p>
          <a:p>
            <a:r>
              <a:rPr lang="en-US" dirty="0"/>
              <a:t>Return passes back a value, variable.</a:t>
            </a:r>
            <a:endParaRPr lang="en-IN" dirty="0"/>
          </a:p>
        </p:txBody>
      </p:sp>
    </p:spTree>
    <p:extLst>
      <p:ext uri="{BB962C8B-B14F-4D97-AF65-F5344CB8AC3E}">
        <p14:creationId xmlns:p14="http://schemas.microsoft.com/office/powerpoint/2010/main" val="2833419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92BFC7-25B3-0CE0-2F30-D29335C13E46}"/>
              </a:ext>
            </a:extLst>
          </p:cNvPr>
          <p:cNvSpPr>
            <a:spLocks noGrp="1"/>
          </p:cNvSpPr>
          <p:nvPr>
            <p:ph idx="1"/>
          </p:nvPr>
        </p:nvSpPr>
        <p:spPr>
          <a:xfrm>
            <a:off x="1066800" y="766916"/>
            <a:ext cx="10058400" cy="5185828"/>
          </a:xfrm>
        </p:spPr>
        <p:txBody>
          <a:bodyPr/>
          <a:lstStyle/>
          <a:p>
            <a:r>
              <a:rPr lang="en-US" dirty="0"/>
              <a:t>Syntax error are highlighted with a red squiggly line. The same as MS word highlighting spelling mistake.</a:t>
            </a:r>
          </a:p>
          <a:p>
            <a:r>
              <a:rPr lang="en-US" dirty="0"/>
              <a:t>Logic errors are syntactically correct, but they mean that your program doesn’t do what you wanted it to do. Logic errors can be harder to find, you should often have to step through code with the debugger.</a:t>
            </a:r>
          </a:p>
          <a:p>
            <a:r>
              <a:rPr lang="en-US" dirty="0"/>
              <a:t>Runtime errors occur when the code works but something out of the ordinary crashes the code.</a:t>
            </a:r>
          </a:p>
          <a:p>
            <a:r>
              <a:rPr lang="en-US" dirty="0"/>
              <a:t>A key/ exception block involves trying a bit of code that may cause an error and if it fails, the exception is what to do in that event.</a:t>
            </a:r>
          </a:p>
          <a:p>
            <a:r>
              <a:rPr lang="en-US" dirty="0"/>
              <a:t>If you want to see or display what error happened you can use the </a:t>
            </a:r>
            <a:r>
              <a:rPr lang="en-US" dirty="0" err="1"/>
              <a:t>sys.exc_info</a:t>
            </a:r>
            <a:r>
              <a:rPr lang="en-US" dirty="0"/>
              <a:t>()</a:t>
            </a:r>
            <a:r>
              <a:rPr lang="en-IN" dirty="0"/>
              <a:t> to find it you will need to import the sys library.</a:t>
            </a:r>
            <a:endParaRPr lang="en-US" dirty="0"/>
          </a:p>
        </p:txBody>
      </p:sp>
      <p:pic>
        <p:nvPicPr>
          <p:cNvPr id="5" name="Picture 4">
            <a:extLst>
              <a:ext uri="{FF2B5EF4-FFF2-40B4-BE49-F238E27FC236}">
                <a16:creationId xmlns:a16="http://schemas.microsoft.com/office/drawing/2014/main" id="{AE443D62-C63D-97C9-7E94-81EB38E38B75}"/>
              </a:ext>
            </a:extLst>
          </p:cNvPr>
          <p:cNvPicPr>
            <a:picLocks noChangeAspect="1"/>
          </p:cNvPicPr>
          <p:nvPr/>
        </p:nvPicPr>
        <p:blipFill>
          <a:blip r:embed="rId2"/>
          <a:stretch>
            <a:fillRect/>
          </a:stretch>
        </p:blipFill>
        <p:spPr>
          <a:xfrm>
            <a:off x="754338" y="3647767"/>
            <a:ext cx="3380400" cy="2561303"/>
          </a:xfrm>
          <a:prstGeom prst="rect">
            <a:avLst/>
          </a:prstGeom>
        </p:spPr>
      </p:pic>
      <p:pic>
        <p:nvPicPr>
          <p:cNvPr id="7" name="Picture 6">
            <a:extLst>
              <a:ext uri="{FF2B5EF4-FFF2-40B4-BE49-F238E27FC236}">
                <a16:creationId xmlns:a16="http://schemas.microsoft.com/office/drawing/2014/main" id="{3C18E5E5-02A2-C5E9-7A0F-998275BE523D}"/>
              </a:ext>
            </a:extLst>
          </p:cNvPr>
          <p:cNvPicPr>
            <a:picLocks noChangeAspect="1"/>
          </p:cNvPicPr>
          <p:nvPr/>
        </p:nvPicPr>
        <p:blipFill>
          <a:blip r:embed="rId3"/>
          <a:stretch>
            <a:fillRect/>
          </a:stretch>
        </p:blipFill>
        <p:spPr>
          <a:xfrm>
            <a:off x="4609948" y="3429000"/>
            <a:ext cx="3330854" cy="2846439"/>
          </a:xfrm>
          <a:prstGeom prst="rect">
            <a:avLst/>
          </a:prstGeom>
        </p:spPr>
      </p:pic>
      <p:pic>
        <p:nvPicPr>
          <p:cNvPr id="9" name="Picture 8">
            <a:extLst>
              <a:ext uri="{FF2B5EF4-FFF2-40B4-BE49-F238E27FC236}">
                <a16:creationId xmlns:a16="http://schemas.microsoft.com/office/drawing/2014/main" id="{C8125594-5120-5400-84F8-1EE4E5B98E9F}"/>
              </a:ext>
            </a:extLst>
          </p:cNvPr>
          <p:cNvPicPr>
            <a:picLocks noChangeAspect="1"/>
          </p:cNvPicPr>
          <p:nvPr/>
        </p:nvPicPr>
        <p:blipFill>
          <a:blip r:embed="rId4"/>
          <a:stretch>
            <a:fillRect/>
          </a:stretch>
        </p:blipFill>
        <p:spPr>
          <a:xfrm>
            <a:off x="8299299" y="3715906"/>
            <a:ext cx="3138363" cy="2236838"/>
          </a:xfrm>
          <a:prstGeom prst="rect">
            <a:avLst/>
          </a:prstGeom>
        </p:spPr>
      </p:pic>
    </p:spTree>
    <p:extLst>
      <p:ext uri="{BB962C8B-B14F-4D97-AF65-F5344CB8AC3E}">
        <p14:creationId xmlns:p14="http://schemas.microsoft.com/office/powerpoint/2010/main" val="3526698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FFA9-646E-0B8F-B671-C596058C92C5}"/>
              </a:ext>
            </a:extLst>
          </p:cNvPr>
          <p:cNvSpPr>
            <a:spLocks noGrp="1"/>
          </p:cNvSpPr>
          <p:nvPr>
            <p:ph type="title"/>
          </p:nvPr>
        </p:nvSpPr>
        <p:spPr/>
        <p:txBody>
          <a:bodyPr/>
          <a:lstStyle/>
          <a:p>
            <a:r>
              <a:rPr lang="en-US" u="sng" dirty="0"/>
              <a:t>Overview.</a:t>
            </a:r>
            <a:endParaRPr lang="en-IN" u="sng" dirty="0"/>
          </a:p>
        </p:txBody>
      </p:sp>
      <p:sp>
        <p:nvSpPr>
          <p:cNvPr id="3" name="Content Placeholder 2">
            <a:extLst>
              <a:ext uri="{FF2B5EF4-FFF2-40B4-BE49-F238E27FC236}">
                <a16:creationId xmlns:a16="http://schemas.microsoft.com/office/drawing/2014/main" id="{D02552EB-0A60-97F2-06F7-44430AD235AA}"/>
              </a:ext>
            </a:extLst>
          </p:cNvPr>
          <p:cNvSpPr>
            <a:spLocks noGrp="1"/>
          </p:cNvSpPr>
          <p:nvPr>
            <p:ph idx="1"/>
          </p:nvPr>
        </p:nvSpPr>
        <p:spPr/>
        <p:txBody>
          <a:bodyPr/>
          <a:lstStyle/>
          <a:p>
            <a:pPr marL="0" indent="0">
              <a:buNone/>
            </a:pPr>
            <a:r>
              <a:rPr lang="en-US" dirty="0"/>
              <a:t>The Diploma in Python Programming is a foundational course designed to equip students with essential programming skills using Python, one of the most popular and versatile programming languages today. The course covers core concepts such as variables, data types, control structures, functions, object-oriented programming, file handling, and error management. Students also gain hands-on experience by working on practical projects that involve real-world applications like data analysis, web development, and automation. This course is ideal for beginners and aspiring developers who want to build a strong base in programming and prepare for advanced learning in software development, data science, or machine learning.</a:t>
            </a:r>
            <a:endParaRPr lang="en-IN" dirty="0"/>
          </a:p>
        </p:txBody>
      </p:sp>
    </p:spTree>
    <p:extLst>
      <p:ext uri="{BB962C8B-B14F-4D97-AF65-F5344CB8AC3E}">
        <p14:creationId xmlns:p14="http://schemas.microsoft.com/office/powerpoint/2010/main" val="1409576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C487-4C9F-D7C7-FEC6-039B6AB1F1A8}"/>
              </a:ext>
            </a:extLst>
          </p:cNvPr>
          <p:cNvSpPr>
            <a:spLocks noGrp="1"/>
          </p:cNvSpPr>
          <p:nvPr>
            <p:ph idx="1"/>
          </p:nvPr>
        </p:nvSpPr>
        <p:spPr>
          <a:xfrm>
            <a:off x="1066800" y="845574"/>
            <a:ext cx="10058400" cy="5107170"/>
          </a:xfrm>
        </p:spPr>
        <p:txBody>
          <a:bodyPr/>
          <a:lstStyle/>
          <a:p>
            <a:pPr marL="0" indent="0">
              <a:buNone/>
            </a:pPr>
            <a:r>
              <a:rPr lang="en-US" dirty="0"/>
              <a:t>So these all are the things I studied in the certification course. It includes every basics to important parts of </a:t>
            </a:r>
            <a:r>
              <a:rPr lang="en-US" dirty="0" err="1"/>
              <a:t>tthhe</a:t>
            </a:r>
            <a:r>
              <a:rPr lang="en-US" dirty="0"/>
              <a:t> python programming. </a:t>
            </a:r>
            <a:endParaRPr lang="en-IN" dirty="0"/>
          </a:p>
        </p:txBody>
      </p:sp>
    </p:spTree>
    <p:extLst>
      <p:ext uri="{BB962C8B-B14F-4D97-AF65-F5344CB8AC3E}">
        <p14:creationId xmlns:p14="http://schemas.microsoft.com/office/powerpoint/2010/main" val="998868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F1F48-4D18-0A99-5615-152FBB7C3435}"/>
              </a:ext>
            </a:extLst>
          </p:cNvPr>
          <p:cNvSpPr>
            <a:spLocks noGrp="1"/>
          </p:cNvSpPr>
          <p:nvPr>
            <p:ph type="title"/>
          </p:nvPr>
        </p:nvSpPr>
        <p:spPr/>
        <p:txBody>
          <a:bodyPr/>
          <a:lstStyle/>
          <a:p>
            <a:r>
              <a:rPr lang="en-US" u="sng" dirty="0"/>
              <a:t>Post Certification Options.</a:t>
            </a:r>
            <a:endParaRPr lang="en-IN" u="sng" dirty="0"/>
          </a:p>
        </p:txBody>
      </p:sp>
      <p:sp>
        <p:nvSpPr>
          <p:cNvPr id="3" name="Content Placeholder 2">
            <a:extLst>
              <a:ext uri="{FF2B5EF4-FFF2-40B4-BE49-F238E27FC236}">
                <a16:creationId xmlns:a16="http://schemas.microsoft.com/office/drawing/2014/main" id="{4EB09B5F-D624-DB12-4959-73B6DD10DCE9}"/>
              </a:ext>
            </a:extLst>
          </p:cNvPr>
          <p:cNvSpPr>
            <a:spLocks noGrp="1"/>
          </p:cNvSpPr>
          <p:nvPr>
            <p:ph idx="1"/>
          </p:nvPr>
        </p:nvSpPr>
        <p:spPr/>
        <p:txBody>
          <a:bodyPr/>
          <a:lstStyle/>
          <a:p>
            <a:pPr marL="0" indent="0">
              <a:buNone/>
            </a:pPr>
            <a:r>
              <a:rPr lang="en-US" b="1" dirty="0"/>
              <a:t>Advanced Programming Courses</a:t>
            </a:r>
            <a:br>
              <a:rPr lang="en-US" dirty="0"/>
            </a:br>
            <a:r>
              <a:rPr lang="en-US" dirty="0"/>
              <a:t>Enroll in advanced Python or full-stack development courses to deepen your skills.</a:t>
            </a:r>
          </a:p>
          <a:p>
            <a:pPr>
              <a:buNone/>
            </a:pPr>
            <a:r>
              <a:rPr lang="en-US" b="1" dirty="0"/>
              <a:t>Specialization Paths</a:t>
            </a:r>
            <a:br>
              <a:rPr lang="en-US" dirty="0"/>
            </a:br>
            <a:r>
              <a:rPr lang="en-US" dirty="0"/>
              <a:t>Explore specialized fields such as:</a:t>
            </a:r>
          </a:p>
          <a:p>
            <a:pPr>
              <a:buFont typeface="Arial" panose="020B0604020202020204" pitchFamily="34" charset="0"/>
              <a:buChar char="•"/>
            </a:pPr>
            <a:r>
              <a:rPr lang="en-US" dirty="0"/>
              <a:t>Data Science</a:t>
            </a:r>
          </a:p>
          <a:p>
            <a:pPr>
              <a:buFont typeface="Arial" panose="020B0604020202020204" pitchFamily="34" charset="0"/>
              <a:buChar char="•"/>
            </a:pPr>
            <a:r>
              <a:rPr lang="en-US" dirty="0"/>
              <a:t>Machine Learning &amp; AI</a:t>
            </a:r>
          </a:p>
          <a:p>
            <a:pPr>
              <a:buFont typeface="Arial" panose="020B0604020202020204" pitchFamily="34" charset="0"/>
              <a:buChar char="•"/>
            </a:pPr>
            <a:r>
              <a:rPr lang="en-US" dirty="0"/>
              <a:t>Web Development (using Django/Flask)</a:t>
            </a:r>
          </a:p>
          <a:p>
            <a:pPr>
              <a:buFont typeface="Arial" panose="020B0604020202020204" pitchFamily="34" charset="0"/>
              <a:buChar char="•"/>
            </a:pPr>
            <a:r>
              <a:rPr lang="en-US" dirty="0"/>
              <a:t>Automation &amp; Scripting</a:t>
            </a:r>
          </a:p>
          <a:p>
            <a:pPr>
              <a:buFont typeface="Arial" panose="020B0604020202020204" pitchFamily="34" charset="0"/>
              <a:buChar char="•"/>
            </a:pPr>
            <a:r>
              <a:rPr lang="en-US" dirty="0"/>
              <a:t>Cybersecurity</a:t>
            </a:r>
          </a:p>
          <a:p>
            <a:pPr marL="0" indent="0">
              <a:buNone/>
            </a:pPr>
            <a:r>
              <a:rPr lang="en-US" b="1" dirty="0"/>
              <a:t>Internships &amp; Entry-Level Jobs</a:t>
            </a:r>
            <a:br>
              <a:rPr lang="en-US" dirty="0"/>
            </a:br>
            <a:r>
              <a:rPr lang="en-US" dirty="0"/>
              <a:t>Apply for internships, junior developer roles, or freelance projects to gain real-world experience.</a:t>
            </a:r>
          </a:p>
          <a:p>
            <a:endParaRPr lang="en-IN" dirty="0"/>
          </a:p>
        </p:txBody>
      </p:sp>
    </p:spTree>
    <p:extLst>
      <p:ext uri="{BB962C8B-B14F-4D97-AF65-F5344CB8AC3E}">
        <p14:creationId xmlns:p14="http://schemas.microsoft.com/office/powerpoint/2010/main" val="3544761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C37E41-FEBE-879A-08CC-017E29C76540}"/>
              </a:ext>
            </a:extLst>
          </p:cNvPr>
          <p:cNvSpPr>
            <a:spLocks noGrp="1"/>
          </p:cNvSpPr>
          <p:nvPr>
            <p:ph idx="1"/>
          </p:nvPr>
        </p:nvSpPr>
        <p:spPr>
          <a:xfrm>
            <a:off x="1066800" y="934065"/>
            <a:ext cx="10058400" cy="5018679"/>
          </a:xfrm>
        </p:spPr>
        <p:txBody>
          <a:bodyPr/>
          <a:lstStyle/>
          <a:p>
            <a:pPr marL="0" indent="0">
              <a:buNone/>
            </a:pPr>
            <a:r>
              <a:rPr lang="en-US" b="1" dirty="0"/>
              <a:t>Build Personal Projects</a:t>
            </a:r>
            <a:br>
              <a:rPr lang="en-US" dirty="0"/>
            </a:br>
            <a:r>
              <a:rPr lang="en-US" dirty="0"/>
              <a:t>Start your own portfolio by developing applications, websites, or automation tools to showcase your skills.</a:t>
            </a:r>
          </a:p>
          <a:p>
            <a:pPr marL="0" indent="0">
              <a:buNone/>
            </a:pPr>
            <a:r>
              <a:rPr lang="en-US" b="1" dirty="0"/>
              <a:t>Higher Education</a:t>
            </a:r>
            <a:br>
              <a:rPr lang="en-US" dirty="0"/>
            </a:br>
            <a:r>
              <a:rPr lang="en-US" dirty="0"/>
              <a:t>Use the diploma as a stepping stone to pursue a degree in Computer Science, Software Engineering, or related fields.</a:t>
            </a:r>
          </a:p>
          <a:p>
            <a:pPr marL="0" indent="0">
              <a:buNone/>
            </a:pPr>
            <a:r>
              <a:rPr lang="en-US" b="1" dirty="0"/>
              <a:t>Contribute to Open Source</a:t>
            </a:r>
            <a:br>
              <a:rPr lang="en-US" dirty="0"/>
            </a:br>
            <a:r>
              <a:rPr lang="en-US" dirty="0"/>
              <a:t>Join the developer community by contributing to open-source projects to gain exposure and network with professionals.</a:t>
            </a:r>
          </a:p>
          <a:p>
            <a:pPr marL="0" indent="0">
              <a:buNone/>
            </a:pPr>
            <a:r>
              <a:rPr lang="en-US" b="1" dirty="0"/>
              <a:t>Increased Confidence in Coding</a:t>
            </a:r>
            <a:br>
              <a:rPr lang="en-US" dirty="0"/>
            </a:br>
            <a:r>
              <a:rPr lang="en-US" dirty="0"/>
              <a:t>Build self-assurance in writing and debugging Python code independently.</a:t>
            </a:r>
          </a:p>
          <a:p>
            <a:pPr marL="0" indent="0">
              <a:buNone/>
            </a:pPr>
            <a:r>
              <a:rPr lang="en-US" b="1" dirty="0"/>
              <a:t>Improved Scalability of Learning</a:t>
            </a:r>
            <a:br>
              <a:rPr lang="en-US" dirty="0"/>
            </a:br>
            <a:r>
              <a:rPr lang="en-US" dirty="0"/>
              <a:t>Easily transition into more complex topics like APIs, databases, or cloud development.</a:t>
            </a:r>
          </a:p>
          <a:p>
            <a:pPr marL="0" indent="0">
              <a:buNone/>
            </a:pPr>
            <a:r>
              <a:rPr lang="en-US" b="1" dirty="0"/>
              <a:t>Apply Skills to Real-World Projects</a:t>
            </a:r>
            <a:br>
              <a:rPr lang="en-US" dirty="0"/>
            </a:br>
            <a:r>
              <a:rPr lang="en-US" dirty="0"/>
              <a:t>Use your knowledge to develop applications, automation scripts, and tools with practical value.</a:t>
            </a:r>
          </a:p>
          <a:p>
            <a:pPr marL="0" indent="0">
              <a:buNone/>
            </a:pPr>
            <a:endParaRPr lang="en-IN" dirty="0"/>
          </a:p>
        </p:txBody>
      </p:sp>
    </p:spTree>
    <p:extLst>
      <p:ext uri="{BB962C8B-B14F-4D97-AF65-F5344CB8AC3E}">
        <p14:creationId xmlns:p14="http://schemas.microsoft.com/office/powerpoint/2010/main" val="717866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6F58-F276-C937-B785-D4AFADEE462F}"/>
              </a:ext>
            </a:extLst>
          </p:cNvPr>
          <p:cNvSpPr>
            <a:spLocks noGrp="1"/>
          </p:cNvSpPr>
          <p:nvPr>
            <p:ph type="title"/>
          </p:nvPr>
        </p:nvSpPr>
        <p:spPr/>
        <p:txBody>
          <a:bodyPr/>
          <a:lstStyle/>
          <a:p>
            <a:r>
              <a:rPr lang="en-US" u="sng" dirty="0"/>
              <a:t>Conclusion.</a:t>
            </a:r>
            <a:endParaRPr lang="en-IN" u="sng" dirty="0"/>
          </a:p>
        </p:txBody>
      </p:sp>
      <p:sp>
        <p:nvSpPr>
          <p:cNvPr id="3" name="Content Placeholder 2">
            <a:extLst>
              <a:ext uri="{FF2B5EF4-FFF2-40B4-BE49-F238E27FC236}">
                <a16:creationId xmlns:a16="http://schemas.microsoft.com/office/drawing/2014/main" id="{9D085FCA-1E3A-F0C0-F3B3-907919397DD2}"/>
              </a:ext>
            </a:extLst>
          </p:cNvPr>
          <p:cNvSpPr>
            <a:spLocks noGrp="1"/>
          </p:cNvSpPr>
          <p:nvPr>
            <p:ph idx="1"/>
          </p:nvPr>
        </p:nvSpPr>
        <p:spPr/>
        <p:txBody>
          <a:bodyPr/>
          <a:lstStyle/>
          <a:p>
            <a:pPr marL="0" indent="0">
              <a:buNone/>
            </a:pPr>
            <a:r>
              <a:rPr lang="en-US" dirty="0"/>
              <a:t>The Diploma in Python Programming is a valuable starting point for anyone looking to build a successful career in the tech industry. It provides a solid foundation in one of the most widely used programming languages, opening doors to a variety of fields such as web development, data science, automation, and artificial intelligence. Through this course, I have gained essential coding skills, real-world problem-solving abilities, and the confidence to take on more advanced challenges. This certification not only enhances my knowledge but also strengthens my position in a competitive job market. I am excited to continue learning and growing in this dynamic and ever-evolving field.</a:t>
            </a:r>
            <a:endParaRPr lang="en-IN" dirty="0"/>
          </a:p>
        </p:txBody>
      </p:sp>
    </p:spTree>
    <p:extLst>
      <p:ext uri="{BB962C8B-B14F-4D97-AF65-F5344CB8AC3E}">
        <p14:creationId xmlns:p14="http://schemas.microsoft.com/office/powerpoint/2010/main" val="3779508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86B7-8798-509F-57DA-484FA698AB3B}"/>
              </a:ext>
            </a:extLst>
          </p:cNvPr>
          <p:cNvSpPr>
            <a:spLocks noGrp="1"/>
          </p:cNvSpPr>
          <p:nvPr>
            <p:ph type="title"/>
          </p:nvPr>
        </p:nvSpPr>
        <p:spPr/>
        <p:txBody>
          <a:bodyPr/>
          <a:lstStyle/>
          <a:p>
            <a:r>
              <a:rPr lang="en-US" u="sng" dirty="0"/>
              <a:t>Diploma In Python Programming – Certificate.</a:t>
            </a:r>
            <a:endParaRPr lang="en-IN" u="sng" dirty="0"/>
          </a:p>
        </p:txBody>
      </p:sp>
      <p:pic>
        <p:nvPicPr>
          <p:cNvPr id="5" name="Content Placeholder 4">
            <a:extLst>
              <a:ext uri="{FF2B5EF4-FFF2-40B4-BE49-F238E27FC236}">
                <a16:creationId xmlns:a16="http://schemas.microsoft.com/office/drawing/2014/main" id="{4296E8B9-CF21-1A54-E749-B5200B772CED}"/>
              </a:ext>
            </a:extLst>
          </p:cNvPr>
          <p:cNvPicPr>
            <a:picLocks noGrp="1" noChangeAspect="1"/>
          </p:cNvPicPr>
          <p:nvPr>
            <p:ph idx="1"/>
          </p:nvPr>
        </p:nvPicPr>
        <p:blipFill>
          <a:blip r:embed="rId2"/>
          <a:srcRect/>
          <a:stretch/>
        </p:blipFill>
        <p:spPr>
          <a:xfrm>
            <a:off x="3379201" y="2103438"/>
            <a:ext cx="5433598" cy="3849687"/>
          </a:xfrm>
        </p:spPr>
      </p:pic>
    </p:spTree>
    <p:extLst>
      <p:ext uri="{BB962C8B-B14F-4D97-AF65-F5344CB8AC3E}">
        <p14:creationId xmlns:p14="http://schemas.microsoft.com/office/powerpoint/2010/main" val="641725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0B1E4-9932-8284-341A-E0D93046FD71}"/>
              </a:ext>
            </a:extLst>
          </p:cNvPr>
          <p:cNvSpPr>
            <a:spLocks noGrp="1"/>
          </p:cNvSpPr>
          <p:nvPr>
            <p:ph type="title"/>
          </p:nvPr>
        </p:nvSpPr>
        <p:spPr>
          <a:xfrm>
            <a:off x="1066800" y="2343574"/>
            <a:ext cx="10058400" cy="1371600"/>
          </a:xfrm>
        </p:spPr>
        <p:txBody>
          <a:bodyPr>
            <a:normAutofit fontScale="90000"/>
          </a:bodyPr>
          <a:lstStyle/>
          <a:p>
            <a:r>
              <a:rPr lang="en-US" dirty="0"/>
              <a:t>                          </a:t>
            </a:r>
            <a:r>
              <a:rPr lang="en-US" sz="4800" dirty="0"/>
              <a:t>THANK YOU.</a:t>
            </a:r>
            <a:br>
              <a:rPr lang="en-US" sz="4800" dirty="0"/>
            </a:br>
            <a:endParaRPr lang="en-IN" sz="4800" dirty="0"/>
          </a:p>
        </p:txBody>
      </p:sp>
    </p:spTree>
    <p:extLst>
      <p:ext uri="{BB962C8B-B14F-4D97-AF65-F5344CB8AC3E}">
        <p14:creationId xmlns:p14="http://schemas.microsoft.com/office/powerpoint/2010/main" val="352633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A4C4-E5DC-23ED-C8BD-9EF6D8AC1117}"/>
              </a:ext>
            </a:extLst>
          </p:cNvPr>
          <p:cNvSpPr>
            <a:spLocks noGrp="1"/>
          </p:cNvSpPr>
          <p:nvPr>
            <p:ph type="title"/>
          </p:nvPr>
        </p:nvSpPr>
        <p:spPr/>
        <p:txBody>
          <a:bodyPr/>
          <a:lstStyle/>
          <a:p>
            <a:r>
              <a:rPr lang="en-US" u="sng" dirty="0"/>
              <a:t>Total Time Spent To Complete This Course.</a:t>
            </a:r>
            <a:endParaRPr lang="en-IN" u="sng" dirty="0"/>
          </a:p>
        </p:txBody>
      </p:sp>
      <p:sp>
        <p:nvSpPr>
          <p:cNvPr id="3" name="Content Placeholder 2">
            <a:extLst>
              <a:ext uri="{FF2B5EF4-FFF2-40B4-BE49-F238E27FC236}">
                <a16:creationId xmlns:a16="http://schemas.microsoft.com/office/drawing/2014/main" id="{5D492962-ED7E-735F-3E22-08E8B590EDD1}"/>
              </a:ext>
            </a:extLst>
          </p:cNvPr>
          <p:cNvSpPr>
            <a:spLocks noGrp="1"/>
          </p:cNvSpPr>
          <p:nvPr>
            <p:ph idx="1"/>
          </p:nvPr>
        </p:nvSpPr>
        <p:spPr/>
        <p:txBody>
          <a:bodyPr/>
          <a:lstStyle/>
          <a:p>
            <a:pPr marL="0" indent="0">
              <a:buNone/>
            </a:pPr>
            <a:r>
              <a:rPr lang="en-US" dirty="0"/>
              <a:t>The course that I took contains 15 modules in each modules there were almost 3-4 video classes. The course was 20 hours course. I took almost 1 week to complete the course.</a:t>
            </a:r>
            <a:endParaRPr lang="en-IN" dirty="0"/>
          </a:p>
        </p:txBody>
      </p:sp>
    </p:spTree>
    <p:extLst>
      <p:ext uri="{BB962C8B-B14F-4D97-AF65-F5344CB8AC3E}">
        <p14:creationId xmlns:p14="http://schemas.microsoft.com/office/powerpoint/2010/main" val="1383755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C06D-E4AA-CE71-632E-75BF78CD8474}"/>
              </a:ext>
            </a:extLst>
          </p:cNvPr>
          <p:cNvSpPr>
            <a:spLocks noGrp="1"/>
          </p:cNvSpPr>
          <p:nvPr>
            <p:ph type="title"/>
          </p:nvPr>
        </p:nvSpPr>
        <p:spPr/>
        <p:txBody>
          <a:bodyPr/>
          <a:lstStyle/>
          <a:p>
            <a:r>
              <a:rPr lang="en-US" u="sng" dirty="0"/>
              <a:t>Benefits of Certificate.</a:t>
            </a:r>
            <a:endParaRPr lang="en-IN" u="sng" dirty="0"/>
          </a:p>
        </p:txBody>
      </p:sp>
      <p:sp>
        <p:nvSpPr>
          <p:cNvPr id="3" name="Content Placeholder 2">
            <a:extLst>
              <a:ext uri="{FF2B5EF4-FFF2-40B4-BE49-F238E27FC236}">
                <a16:creationId xmlns:a16="http://schemas.microsoft.com/office/drawing/2014/main" id="{8AED83F7-7D59-2DA3-2655-0AA7B8838074}"/>
              </a:ext>
            </a:extLst>
          </p:cNvPr>
          <p:cNvSpPr>
            <a:spLocks noGrp="1"/>
          </p:cNvSpPr>
          <p:nvPr>
            <p:ph idx="1"/>
          </p:nvPr>
        </p:nvSpPr>
        <p:spPr/>
        <p:txBody>
          <a:bodyPr/>
          <a:lstStyle/>
          <a:p>
            <a:r>
              <a:rPr lang="en-US" b="1" dirty="0"/>
              <a:t>Industry-Relevant Skills</a:t>
            </a:r>
            <a:r>
              <a:rPr lang="en-US" dirty="0"/>
              <a:t>: Learn one of the most in-demand programming languages used in web development, data science, AI, and more.</a:t>
            </a:r>
          </a:p>
          <a:p>
            <a:r>
              <a:rPr lang="en-US" b="1" dirty="0"/>
              <a:t>Recognized Certification</a:t>
            </a:r>
            <a:r>
              <a:rPr lang="en-US" dirty="0"/>
              <a:t>: Adds value to your resume and demonstrates your coding proficiency to employers.</a:t>
            </a:r>
          </a:p>
          <a:p>
            <a:r>
              <a:rPr lang="en-US" b="1" dirty="0"/>
              <a:t>High Market Demand</a:t>
            </a:r>
            <a:r>
              <a:rPr lang="en-US" dirty="0"/>
              <a:t>: Python developers are highly sought-after in various tech industries.</a:t>
            </a:r>
          </a:p>
          <a:p>
            <a:r>
              <a:rPr lang="en-US" b="1" dirty="0"/>
              <a:t>Competitive Edge</a:t>
            </a:r>
            <a:r>
              <a:rPr lang="en-US" dirty="0"/>
              <a:t>: Gives you an advantage in job and internship opportunities by showcasing practical programming experience.</a:t>
            </a:r>
          </a:p>
          <a:p>
            <a:r>
              <a:rPr lang="en-US" b="1" dirty="0"/>
              <a:t>Hands-On Learning</a:t>
            </a:r>
            <a:r>
              <a:rPr lang="en-US" dirty="0"/>
              <a:t>: Apply your knowledge through real-world projects and practical tasks.</a:t>
            </a:r>
          </a:p>
          <a:p>
            <a:r>
              <a:rPr lang="en-US" b="1" dirty="0"/>
              <a:t>Strong Foundation</a:t>
            </a:r>
            <a:r>
              <a:rPr lang="en-US" dirty="0"/>
              <a:t>: Builds essential coding and problem-solving skills for further studies or specialization.</a:t>
            </a:r>
          </a:p>
          <a:p>
            <a:endParaRPr lang="en-IN" dirty="0"/>
          </a:p>
        </p:txBody>
      </p:sp>
      <p:sp>
        <p:nvSpPr>
          <p:cNvPr id="6" name="Rectangle 3">
            <a:extLst>
              <a:ext uri="{FF2B5EF4-FFF2-40B4-BE49-F238E27FC236}">
                <a16:creationId xmlns:a16="http://schemas.microsoft.com/office/drawing/2014/main" id="{8A90514B-FFC3-A0C2-6D69-230327B81B5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Strong Foundation</a:t>
            </a:r>
            <a:r>
              <a:rPr kumimoji="0" lang="en-US" altLang="en-US" sz="1800" b="0" i="0" u="none" strike="noStrike" cap="none" normalizeH="0" baseline="0">
                <a:ln>
                  <a:noFill/>
                </a:ln>
                <a:solidFill>
                  <a:schemeClr val="tx1"/>
                </a:solidFill>
                <a:effectLst/>
                <a:latin typeface="Arial" panose="020B0604020202020204" pitchFamily="34" charset="0"/>
              </a:rPr>
              <a:t>: Builds essential coding and problem-solving skills for further studies or specialization.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129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p:txBody>
          <a:bodyPr>
            <a:normAutofit/>
          </a:bodyPr>
          <a:lstStyle/>
          <a:p>
            <a:pPr algn="ctr"/>
            <a:r>
              <a:rPr lang="en-US" u="sng" dirty="0"/>
              <a:t>Course Topics.</a:t>
            </a:r>
          </a:p>
        </p:txBody>
      </p:sp>
      <p:sp>
        <p:nvSpPr>
          <p:cNvPr id="5" name="Content Placeholder 4">
            <a:extLst>
              <a:ext uri="{FF2B5EF4-FFF2-40B4-BE49-F238E27FC236}">
                <a16:creationId xmlns:a16="http://schemas.microsoft.com/office/drawing/2014/main" id="{D81EEA41-4EB9-7182-231F-BD2613D510DE}"/>
              </a:ext>
            </a:extLst>
          </p:cNvPr>
          <p:cNvSpPr>
            <a:spLocks noGrp="1"/>
          </p:cNvSpPr>
          <p:nvPr>
            <p:ph idx="1"/>
          </p:nvPr>
        </p:nvSpPr>
        <p:spPr>
          <a:xfrm>
            <a:off x="1066800" y="1818968"/>
            <a:ext cx="10058400" cy="4640826"/>
          </a:xfrm>
        </p:spPr>
        <p:txBody>
          <a:bodyPr>
            <a:normAutofit fontScale="92500" lnSpcReduction="10000"/>
          </a:bodyPr>
          <a:lstStyle/>
          <a:p>
            <a:r>
              <a:rPr lang="en-US" dirty="0"/>
              <a:t>Getting started</a:t>
            </a:r>
          </a:p>
          <a:p>
            <a:r>
              <a:rPr lang="en-US" dirty="0"/>
              <a:t>Displaying text</a:t>
            </a:r>
          </a:p>
          <a:p>
            <a:r>
              <a:rPr lang="en-US" dirty="0"/>
              <a:t>String variables</a:t>
            </a:r>
          </a:p>
          <a:p>
            <a:r>
              <a:rPr lang="en-US" dirty="0"/>
              <a:t>Storing numbers</a:t>
            </a:r>
          </a:p>
          <a:p>
            <a:r>
              <a:rPr lang="en-US" dirty="0"/>
              <a:t>Working with dates and times</a:t>
            </a:r>
          </a:p>
          <a:p>
            <a:r>
              <a:rPr lang="en-US" dirty="0"/>
              <a:t>Making decisions with code</a:t>
            </a:r>
          </a:p>
          <a:p>
            <a:r>
              <a:rPr lang="en-US" dirty="0"/>
              <a:t>Complex decisions with code</a:t>
            </a:r>
          </a:p>
          <a:p>
            <a:r>
              <a:rPr lang="en-US" dirty="0"/>
              <a:t>Repeating events</a:t>
            </a:r>
          </a:p>
          <a:p>
            <a:r>
              <a:rPr lang="en-US" dirty="0"/>
              <a:t>Repeating events until done</a:t>
            </a:r>
          </a:p>
          <a:p>
            <a:r>
              <a:rPr lang="en-US" dirty="0"/>
              <a:t>Remembering lists</a:t>
            </a:r>
          </a:p>
          <a:p>
            <a:r>
              <a:rPr lang="en-US" dirty="0"/>
              <a:t>How to save information in files</a:t>
            </a:r>
          </a:p>
          <a:p>
            <a:r>
              <a:rPr lang="en-US" dirty="0"/>
              <a:t>Reading from files </a:t>
            </a:r>
          </a:p>
          <a:p>
            <a:r>
              <a:rPr lang="en-US" dirty="0"/>
              <a:t>Functions </a:t>
            </a:r>
          </a:p>
          <a:p>
            <a:r>
              <a:rPr lang="en-IN" dirty="0"/>
              <a:t>Handling errors</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3960092070"/>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56CB4B-AEE9-3E2A-CD6E-D3D94892C442}"/>
              </a:ext>
            </a:extLst>
          </p:cNvPr>
          <p:cNvSpPr>
            <a:spLocks noGrp="1"/>
          </p:cNvSpPr>
          <p:nvPr>
            <p:ph type="title"/>
          </p:nvPr>
        </p:nvSpPr>
        <p:spPr/>
        <p:txBody>
          <a:bodyPr/>
          <a:lstStyle/>
          <a:p>
            <a:r>
              <a:rPr lang="en-US" u="sng" dirty="0"/>
              <a:t>Why Python?</a:t>
            </a:r>
            <a:endParaRPr lang="en-IN" u="sng" dirty="0"/>
          </a:p>
        </p:txBody>
      </p:sp>
      <p:sp>
        <p:nvSpPr>
          <p:cNvPr id="13" name="Content Placeholder 12">
            <a:extLst>
              <a:ext uri="{FF2B5EF4-FFF2-40B4-BE49-F238E27FC236}">
                <a16:creationId xmlns:a16="http://schemas.microsoft.com/office/drawing/2014/main" id="{0130953C-F5D6-4C5B-4476-07D1812EEF87}"/>
              </a:ext>
            </a:extLst>
          </p:cNvPr>
          <p:cNvSpPr>
            <a:spLocks noGrp="1"/>
          </p:cNvSpPr>
          <p:nvPr>
            <p:ph idx="1"/>
          </p:nvPr>
        </p:nvSpPr>
        <p:spPr/>
        <p:txBody>
          <a:bodyPr/>
          <a:lstStyle/>
          <a:p>
            <a:r>
              <a:rPr lang="en-US" dirty="0"/>
              <a:t>There are a lot of programming languages out there .</a:t>
            </a:r>
          </a:p>
          <a:p>
            <a:r>
              <a:rPr lang="en-US" dirty="0"/>
              <a:t>Python is one of the easier ones to learn.</a:t>
            </a:r>
          </a:p>
          <a:p>
            <a:r>
              <a:rPr lang="en-US" dirty="0"/>
              <a:t>There are lot of free tools out there you can use to code or learn Python.</a:t>
            </a:r>
          </a:p>
          <a:p>
            <a:r>
              <a:rPr lang="en-US" dirty="0"/>
              <a:t>And as a bonus once you learn how to code in one programming language it will be easier to learn another programming language like JavaScript ,C++  </a:t>
            </a:r>
            <a:r>
              <a:rPr lang="en-US" dirty="0" err="1"/>
              <a:t>etc</a:t>
            </a:r>
            <a:r>
              <a:rPr lang="en-US" dirty="0"/>
              <a:t> …</a:t>
            </a:r>
            <a:endParaRPr lang="en-IN" dirty="0"/>
          </a:p>
        </p:txBody>
      </p:sp>
    </p:spTree>
    <p:extLst>
      <p:ext uri="{BB962C8B-B14F-4D97-AF65-F5344CB8AC3E}">
        <p14:creationId xmlns:p14="http://schemas.microsoft.com/office/powerpoint/2010/main" val="3836223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0391-F79B-9A14-E9D1-253CA6597546}"/>
              </a:ext>
            </a:extLst>
          </p:cNvPr>
          <p:cNvSpPr>
            <a:spLocks noGrp="1"/>
          </p:cNvSpPr>
          <p:nvPr>
            <p:ph type="title"/>
          </p:nvPr>
        </p:nvSpPr>
        <p:spPr/>
        <p:txBody>
          <a:bodyPr/>
          <a:lstStyle/>
          <a:p>
            <a:r>
              <a:rPr lang="en-US" u="sng" dirty="0"/>
              <a:t>Does anyone really use Python?</a:t>
            </a:r>
            <a:endParaRPr lang="en-IN" u="sng" dirty="0"/>
          </a:p>
        </p:txBody>
      </p:sp>
      <p:sp>
        <p:nvSpPr>
          <p:cNvPr id="3" name="Content Placeholder 2">
            <a:extLst>
              <a:ext uri="{FF2B5EF4-FFF2-40B4-BE49-F238E27FC236}">
                <a16:creationId xmlns:a16="http://schemas.microsoft.com/office/drawing/2014/main" id="{C2F0574F-A36C-1C8F-35A6-6AE581CFDCD1}"/>
              </a:ext>
            </a:extLst>
          </p:cNvPr>
          <p:cNvSpPr>
            <a:spLocks noGrp="1"/>
          </p:cNvSpPr>
          <p:nvPr>
            <p:ph idx="1"/>
          </p:nvPr>
        </p:nvSpPr>
        <p:spPr/>
        <p:txBody>
          <a:bodyPr>
            <a:normAutofit/>
          </a:bodyPr>
          <a:lstStyle/>
          <a:p>
            <a:r>
              <a:rPr lang="en-US" sz="1800" dirty="0"/>
              <a:t>Industrial Light and Magic uses Python to help with image processing and lighting special effects.</a:t>
            </a:r>
          </a:p>
          <a:p>
            <a:r>
              <a:rPr lang="en-US" sz="1800" dirty="0"/>
              <a:t>ForecastWatch.com use Python to help with weather forecasts.</a:t>
            </a:r>
          </a:p>
          <a:p>
            <a:r>
              <a:rPr lang="en-US" sz="1800" dirty="0"/>
              <a:t>DevNet uses  Python to aggregate news feeds.</a:t>
            </a:r>
          </a:p>
          <a:p>
            <a:r>
              <a:rPr lang="en-US" sz="1800" dirty="0"/>
              <a:t>A student in the England made a desktop dinosaur roar every time it was mentioned on twitter with Python and Raspberry Pi.</a:t>
            </a:r>
            <a:endParaRPr lang="en-IN" sz="1800" dirty="0"/>
          </a:p>
        </p:txBody>
      </p:sp>
    </p:spTree>
    <p:extLst>
      <p:ext uri="{BB962C8B-B14F-4D97-AF65-F5344CB8AC3E}">
        <p14:creationId xmlns:p14="http://schemas.microsoft.com/office/powerpoint/2010/main" val="3107449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{316A47AD-3F51-439E-A4CC-DEB350DC4518}tf56219246_win32</Template>
  <TotalTime>447</TotalTime>
  <Words>3783</Words>
  <Application>Microsoft Office PowerPoint</Application>
  <PresentationFormat>Widescreen</PresentationFormat>
  <Paragraphs>190</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Avenir Next LT Pro</vt:lpstr>
      <vt:lpstr>Avenir Next LT Pro Light</vt:lpstr>
      <vt:lpstr>Garamond</vt:lpstr>
      <vt:lpstr>Poppins</vt:lpstr>
      <vt:lpstr>SourceSansPro</vt:lpstr>
      <vt:lpstr>SavonVTI</vt:lpstr>
      <vt:lpstr>Diploma in python programming</vt:lpstr>
      <vt:lpstr>Why This Course?</vt:lpstr>
      <vt:lpstr>About Myself.</vt:lpstr>
      <vt:lpstr>Overview.</vt:lpstr>
      <vt:lpstr>Total Time Spent To Complete This Course.</vt:lpstr>
      <vt:lpstr>Benefits of Certificate.</vt:lpstr>
      <vt:lpstr>Course Topics.</vt:lpstr>
      <vt:lpstr>Why Python?</vt:lpstr>
      <vt:lpstr>Does anyone really use Python?</vt:lpstr>
      <vt:lpstr>The software used in this course to write the Python code is Visual Studio + Python Tools for Visual Studio</vt:lpstr>
      <vt:lpstr>There are actually a lot of different flavors of Python : IronPython, Ipython, Cpython, PyPy, Jython, Canopy, Anaconda etc… Here Cpython interpreter with Python 3.4 is used.</vt:lpstr>
      <vt:lpstr>In Python we use # to indicate comments</vt:lpstr>
      <vt:lpstr>PowerPoint Presentation</vt:lpstr>
      <vt:lpstr>PowerPoint Presentation</vt:lpstr>
      <vt:lpstr>PowerPoint Presentation</vt:lpstr>
      <vt:lpstr>Variables.</vt:lpstr>
      <vt:lpstr>Naming Variables And Guidelines.</vt:lpstr>
      <vt:lpstr>PowerPoint Presentation</vt:lpstr>
      <vt:lpstr>PowerPoint Presentation</vt:lpstr>
      <vt:lpstr>Formatting Numbers.</vt:lpstr>
      <vt:lpstr>Inputting Numbers.</vt:lpstr>
      <vt:lpstr>PowerPoint Presentation</vt:lpstr>
      <vt:lpstr>Date Formats. </vt:lpstr>
      <vt:lpstr>Working With Time.</vt:lpstr>
      <vt:lpstr>If Statements.</vt:lpstr>
      <vt:lpstr>Branching.</vt:lpstr>
      <vt:lpstr>If Then Otherwise.</vt:lpstr>
      <vt:lpstr>Combining Conditions.</vt:lpstr>
      <vt:lpstr>Nested If Statements.</vt:lpstr>
      <vt:lpstr>For Loops.</vt:lpstr>
      <vt:lpstr>Nested Loops.</vt:lpstr>
      <vt:lpstr>Accessing the Loop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 Certification Options.</vt:lpstr>
      <vt:lpstr>PowerPoint Presentation</vt:lpstr>
      <vt:lpstr>Conclusion.</vt:lpstr>
      <vt:lpstr>Diploma In Python Programming – Certificate.</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meghna r</dc:creator>
  <cp:lastModifiedBy>meghna r</cp:lastModifiedBy>
  <cp:revision>4</cp:revision>
  <dcterms:created xsi:type="dcterms:W3CDTF">2025-04-07T15:37:36Z</dcterms:created>
  <dcterms:modified xsi:type="dcterms:W3CDTF">2025-10-05T19:42:06Z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